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omments/modernComment_7FFFF66A_57FCF2ED.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4" r:id="rId4"/>
  </p:sldMasterIdLst>
  <p:notesMasterIdLst>
    <p:notesMasterId r:id="rId29"/>
  </p:notesMasterIdLst>
  <p:sldIdLst>
    <p:sldId id="2147481283" r:id="rId5"/>
    <p:sldId id="2147481596" r:id="rId6"/>
    <p:sldId id="433" r:id="rId7"/>
    <p:sldId id="263" r:id="rId8"/>
    <p:sldId id="265" r:id="rId9"/>
    <p:sldId id="2147481277" r:id="rId10"/>
    <p:sldId id="2147481194" r:id="rId11"/>
    <p:sldId id="2147376513" r:id="rId12"/>
    <p:sldId id="2147481162" r:id="rId13"/>
    <p:sldId id="2147481271" r:id="rId14"/>
    <p:sldId id="2147481274" r:id="rId15"/>
    <p:sldId id="2147481165" r:id="rId16"/>
    <p:sldId id="2147481280" r:id="rId17"/>
    <p:sldId id="2147481188" r:id="rId18"/>
    <p:sldId id="2147481281" r:id="rId19"/>
    <p:sldId id="2147481282" r:id="rId20"/>
    <p:sldId id="2147481275" r:id="rId21"/>
    <p:sldId id="2147481268" r:id="rId22"/>
    <p:sldId id="2147481279" r:id="rId23"/>
    <p:sldId id="2147481278" r:id="rId24"/>
    <p:sldId id="2147376442" r:id="rId25"/>
    <p:sldId id="2147481579" r:id="rId26"/>
    <p:sldId id="2147481582" r:id="rId27"/>
    <p:sldId id="21474815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18FB26C-AEEF-4256-AF25-B6BA0EAB378E}">
          <p14:sldIdLst>
            <p14:sldId id="2147481283"/>
            <p14:sldId id="2147481596"/>
            <p14:sldId id="433"/>
          </p14:sldIdLst>
        </p14:section>
        <p14:section name="Visitation" id="{760B5A9B-62CD-4EB9-BC90-5F175FED203C}">
          <p14:sldIdLst>
            <p14:sldId id="263"/>
            <p14:sldId id="265"/>
            <p14:sldId id="2147481277"/>
            <p14:sldId id="2147481194"/>
            <p14:sldId id="2147376513"/>
            <p14:sldId id="2147481162"/>
            <p14:sldId id="2147481271"/>
          </p14:sldIdLst>
        </p14:section>
        <p14:section name="Categories drunk" id="{936D9A74-D86D-429D-9602-3E1E2A65A0E8}">
          <p14:sldIdLst>
            <p14:sldId id="2147481274"/>
            <p14:sldId id="2147481165"/>
            <p14:sldId id="2147481280"/>
            <p14:sldId id="2147481188"/>
            <p14:sldId id="2147481281"/>
            <p14:sldId id="2147481282"/>
            <p14:sldId id="2147481275"/>
            <p14:sldId id="2147481268"/>
          </p14:sldIdLst>
        </p14:section>
        <p14:section name="Visitation Prognosis" id="{A165D73A-5A7E-4754-AD27-DD772487058A}">
          <p14:sldIdLst>
            <p14:sldId id="2147481279"/>
            <p14:sldId id="2147481278"/>
            <p14:sldId id="2147376442"/>
          </p14:sldIdLst>
        </p14:section>
        <p14:section name="Outro" id="{7056895E-59E5-4CF9-95FF-853F6566F6ED}">
          <p14:sldIdLst>
            <p14:sldId id="2147481579"/>
            <p14:sldId id="2147481582"/>
            <p14:sldId id="21474815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E89B0F-1AED-EDA7-532B-5B88909E2E52}" name="Clemente Jara" initials="CJ" userId="S::Clemente.Jara@nielseniq.com::30696d0d-f20c-4e9b-85c4-a6f73593f072" providerId="AD"/>
  <p188:author id="{92CE5B5B-1981-421E-4C46-4B9ECB56C74F}" name="Chloe Burns" initials="CB" userId="S::Chloe.Burns@nielseniq.com::0c7842b2-1674-49e3-b834-10e0b6e784d2" providerId="AD"/>
  <p188:author id="{35683964-A60B-3AB0-6792-5C39872AD99B}" name="James Phillips" initials="JP" userId="S::James.Phillips@nielseniq.com::7ba4e289-71ad-40a9-abc5-63d0282e9330" providerId="AD"/>
  <p188:author id="{77B7686D-2640-B961-1E3F-16CBFFE8E2F9}" name="Tom Graham" initials="TG" userId="S::Tom.Graham@nielseniq.com::af4babdb-d6ad-4d76-82bb-b7b460a6eeb2" providerId="AD"/>
  <p188:author id="{81B9E86E-16D6-5FF0-773D-3C06FC75F270}" name="Julien Veyron" initials="JV" userId="S::Julien.Veyron@nielseniq.com::b8b9fcc7-44d8-4e5e-91c9-f6bbed2044a5" providerId="AD"/>
  <p188:author id="{29792781-7F0E-F4D6-B80B-4B3DF5857C0B}" name="Melvyn Ramsamy" initials="MR" userId="S::Melvyn.Ramsamy@nielseniq.com::ba299a15-77cd-46a8-8160-ce540e64f20b" providerId="AD"/>
  <p188:author id="{7227AB99-BEB8-F4FA-0790-6F503A0D402B}" name="Charlie Mitchell" initials="CM" userId="S::Charlie.Mitchell@nielseniq.com::7678d90e-6fa1-480a-ac4f-48234ce99e59" providerId="AD"/>
  <p188:author id="{650E9A9F-4B71-B3A8-6D77-02F9456D3DAB}" name="Elliot Kaiser-Lemay" initials="EK" userId="S::Elliot.KaiserLemay@nielseniq.com::cbd43f4b-78b6-4a3e-af88-7fe1d75f2cd1" providerId="AD"/>
  <p188:author id="{F7F766BE-B959-3C9D-96BD-44CD098D999F}" name="Julien Veyron" initials="JV" userId="S::julien.veyron@nielseniq.com::b8b9fcc7-44d8-4e5e-91c9-f6bbed2044a5" providerId="AD"/>
  <p188:author id="{C0EB91E1-3490-F1EA-9922-3EE2D2A25504}" name="Jack Barks" initials="JB" userId="S::Jack.Barks@nielseniq.com::fb91a365-0642-4a60-8dd2-8db1c5228357" providerId="AD"/>
  <p188:author id="{3189CDEB-CDC6-B7D9-3E49-2328ABC34679}" name="Cortney McDermott" initials="CM" userId="S::Cortney.McDermott@nielseniq.com::4d144c69-03dd-456d-814a-05135241cf5d" providerId="AD"/>
  <p188:author id="{4337ABEC-5035-2C5C-66AC-2DC086FB5515}" name="Chloe Renckert" initials="CR" userId="S::Chloe.Renckert@nielseniq.com::28b56367-79e2-4529-b529-1b3fc161f0c2" providerId="AD"/>
  <p188:author id="{787F87ED-11F0-A64C-4B8F-34E32EA2BF6D}" name="Shannon Smith" initials="SS" userId="S::Shannon.Smith@nielseniq.com::57e733f6-92e6-4af3-aa08-0cb3f81a05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C6DF6"/>
    <a:srgbClr val="FFFFFF"/>
    <a:srgbClr val="FF0000"/>
    <a:srgbClr val="FFB500"/>
    <a:srgbClr val="59AD00"/>
    <a:srgbClr val="FDC051"/>
    <a:srgbClr val="FDD387"/>
    <a:srgbClr val="FDE5BB"/>
    <a:srgbClr val="04E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04505218488377E-2"/>
          <c:y val="0.17225036068515656"/>
          <c:w val="0.92782400346388583"/>
          <c:h val="0.62738308819461452"/>
        </c:manualLayout>
      </c:layout>
      <c:lineChart>
        <c:grouping val="standard"/>
        <c:varyColors val="0"/>
        <c:ser>
          <c:idx val="0"/>
          <c:order val="0"/>
          <c:tx>
            <c:strRef>
              <c:f>Sheet1!$B$1</c:f>
              <c:strCache>
                <c:ptCount val="1"/>
                <c:pt idx="0">
                  <c:v> Sont sortis manger au cours du mois dernier</c:v>
                </c:pt>
              </c:strCache>
            </c:strRef>
          </c:tx>
          <c:spPr>
            <a:ln w="57150" cap="rnd">
              <a:solidFill>
                <a:srgbClr val="FFC000"/>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April</c:v>
                </c:pt>
                <c:pt idx="1">
                  <c:v>May</c:v>
                </c:pt>
                <c:pt idx="2">
                  <c:v>June</c:v>
                </c:pt>
                <c:pt idx="3">
                  <c:v>July</c:v>
                </c:pt>
                <c:pt idx="4">
                  <c:v>Aug</c:v>
                </c:pt>
                <c:pt idx="5">
                  <c:v>Sept</c:v>
                </c:pt>
                <c:pt idx="6">
                  <c:v>Oct</c:v>
                </c:pt>
                <c:pt idx="7">
                  <c:v>Nov</c:v>
                </c:pt>
                <c:pt idx="8">
                  <c:v>Dec</c:v>
                </c:pt>
                <c:pt idx="9">
                  <c:v>Jan</c:v>
                </c:pt>
                <c:pt idx="10">
                  <c:v>Feb</c:v>
                </c:pt>
                <c:pt idx="11">
                  <c:v>March</c:v>
                </c:pt>
                <c:pt idx="12">
                  <c:v>April</c:v>
                </c:pt>
              </c:strCache>
            </c:strRef>
          </c:cat>
          <c:val>
            <c:numRef>
              <c:f>Sheet1!$B$2:$B$14</c:f>
              <c:numCache>
                <c:formatCode>0%</c:formatCode>
                <c:ptCount val="13"/>
                <c:pt idx="0">
                  <c:v>0.86129999999999995</c:v>
                </c:pt>
                <c:pt idx="1">
                  <c:v>0.86</c:v>
                </c:pt>
                <c:pt idx="2">
                  <c:v>0.87</c:v>
                </c:pt>
                <c:pt idx="3">
                  <c:v>0.86670000000000003</c:v>
                </c:pt>
                <c:pt idx="4">
                  <c:v>0.89100000000000001</c:v>
                </c:pt>
                <c:pt idx="5">
                  <c:v>0.85</c:v>
                </c:pt>
                <c:pt idx="6">
                  <c:v>0.87</c:v>
                </c:pt>
                <c:pt idx="7">
                  <c:v>0.84589999999999999</c:v>
                </c:pt>
                <c:pt idx="8">
                  <c:v>0.87</c:v>
                </c:pt>
                <c:pt idx="9">
                  <c:v>0.86599999999999999</c:v>
                </c:pt>
                <c:pt idx="10">
                  <c:v>0.87080000000000002</c:v>
                </c:pt>
                <c:pt idx="11">
                  <c:v>0.86</c:v>
                </c:pt>
                <c:pt idx="12">
                  <c:v>0.88160000000000005</c:v>
                </c:pt>
              </c:numCache>
            </c:numRef>
          </c:val>
          <c:smooth val="0"/>
          <c:extLst>
            <c:ext xmlns:c16="http://schemas.microsoft.com/office/drawing/2014/chart" uri="{C3380CC4-5D6E-409C-BE32-E72D297353CC}">
              <c16:uniqueId val="{00000000-E6EB-41B1-9734-49312C005835}"/>
            </c:ext>
          </c:extLst>
        </c:ser>
        <c:ser>
          <c:idx val="1"/>
          <c:order val="1"/>
          <c:tx>
            <c:strRef>
              <c:f>Sheet1!$C$1</c:f>
              <c:strCache>
                <c:ptCount val="1"/>
                <c:pt idx="0">
                  <c:v> Sont sortis boire un verre au cours du mois dernier</c:v>
                </c:pt>
              </c:strCache>
            </c:strRef>
          </c:tx>
          <c:spPr>
            <a:ln w="57150" cap="rnd">
              <a:solidFill>
                <a:schemeClr val="bg2"/>
              </a:solidFill>
              <a:round/>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April</c:v>
                </c:pt>
                <c:pt idx="1">
                  <c:v>May</c:v>
                </c:pt>
                <c:pt idx="2">
                  <c:v>June</c:v>
                </c:pt>
                <c:pt idx="3">
                  <c:v>July</c:v>
                </c:pt>
                <c:pt idx="4">
                  <c:v>Aug</c:v>
                </c:pt>
                <c:pt idx="5">
                  <c:v>Sept</c:v>
                </c:pt>
                <c:pt idx="6">
                  <c:v>Oct</c:v>
                </c:pt>
                <c:pt idx="7">
                  <c:v>Nov</c:v>
                </c:pt>
                <c:pt idx="8">
                  <c:v>Dec</c:v>
                </c:pt>
                <c:pt idx="9">
                  <c:v>Jan</c:v>
                </c:pt>
                <c:pt idx="10">
                  <c:v>Feb</c:v>
                </c:pt>
                <c:pt idx="11">
                  <c:v>March</c:v>
                </c:pt>
                <c:pt idx="12">
                  <c:v>April</c:v>
                </c:pt>
              </c:strCache>
            </c:strRef>
          </c:cat>
          <c:val>
            <c:numRef>
              <c:f>Sheet1!$C$2:$C$14</c:f>
              <c:numCache>
                <c:formatCode>0%</c:formatCode>
                <c:ptCount val="13"/>
                <c:pt idx="0">
                  <c:v>0.52400000000000002</c:v>
                </c:pt>
                <c:pt idx="1">
                  <c:v>0.51</c:v>
                </c:pt>
                <c:pt idx="2">
                  <c:v>0.54</c:v>
                </c:pt>
                <c:pt idx="3">
                  <c:v>0.54800000000000004</c:v>
                </c:pt>
                <c:pt idx="4">
                  <c:v>0.54259999999999997</c:v>
                </c:pt>
                <c:pt idx="5">
                  <c:v>0.51</c:v>
                </c:pt>
                <c:pt idx="6">
                  <c:v>0.51</c:v>
                </c:pt>
                <c:pt idx="7">
                  <c:v>0.48209999999999997</c:v>
                </c:pt>
                <c:pt idx="8">
                  <c:v>0.49</c:v>
                </c:pt>
                <c:pt idx="9">
                  <c:v>0.48670000000000002</c:v>
                </c:pt>
                <c:pt idx="10">
                  <c:v>0.47</c:v>
                </c:pt>
                <c:pt idx="11">
                  <c:v>0.48</c:v>
                </c:pt>
                <c:pt idx="12">
                  <c:v>0.48399999999999999</c:v>
                </c:pt>
              </c:numCache>
            </c:numRef>
          </c:val>
          <c:smooth val="0"/>
          <c:extLst>
            <c:ext xmlns:c16="http://schemas.microsoft.com/office/drawing/2014/chart" uri="{C3380CC4-5D6E-409C-BE32-E72D297353CC}">
              <c16:uniqueId val="{00000001-E6EB-41B1-9734-49312C005835}"/>
            </c:ext>
          </c:extLst>
        </c:ser>
        <c:dLbls>
          <c:dLblPos val="t"/>
          <c:showLegendKey val="0"/>
          <c:showVal val="1"/>
          <c:showCatName val="0"/>
          <c:showSerName val="0"/>
          <c:showPercent val="0"/>
          <c:showBubbleSize val="0"/>
        </c:dLbls>
        <c:smooth val="0"/>
        <c:axId val="2115025248"/>
        <c:axId val="2115017760"/>
      </c:lineChart>
      <c:catAx>
        <c:axId val="211502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15017760"/>
        <c:crosses val="autoZero"/>
        <c:auto val="1"/>
        <c:lblAlgn val="ctr"/>
        <c:lblOffset val="100"/>
        <c:noMultiLvlLbl val="0"/>
      </c:catAx>
      <c:valAx>
        <c:axId val="2115017760"/>
        <c:scaling>
          <c:orientation val="minMax"/>
          <c:max val="1"/>
          <c:min val="0.30000000000000004"/>
        </c:scaling>
        <c:delete val="1"/>
        <c:axPos val="l"/>
        <c:numFmt formatCode="0%" sourceLinked="1"/>
        <c:majorTickMark val="none"/>
        <c:minorTickMark val="none"/>
        <c:tickLblPos val="nextTo"/>
        <c:crossAx val="2115025248"/>
        <c:crosses val="autoZero"/>
        <c:crossBetween val="between"/>
      </c:valAx>
      <c:spPr>
        <a:noFill/>
        <a:ln w="57150">
          <a:noFill/>
        </a:ln>
        <a:effectLst/>
      </c:spPr>
    </c:plotArea>
    <c:legend>
      <c:legendPos val="b"/>
      <c:layout>
        <c:manualLayout>
          <c:xMode val="edge"/>
          <c:yMode val="edge"/>
          <c:x val="0.10966761897777819"/>
          <c:y val="0.91411235140901215"/>
          <c:w val="0.80859004122584333"/>
          <c:h val="7.49260877844732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Tous les jours/Presque tous les jours</c:v>
                </c:pt>
              </c:strCache>
            </c:strRef>
          </c:tx>
          <c:spPr>
            <a:solidFill>
              <a:schemeClr val="accent2"/>
            </a:solidFill>
            <a:ln>
              <a:noFill/>
            </a:ln>
            <a:effectLst/>
          </c:spPr>
          <c:invertIfNegative val="0"/>
          <c:dPt>
            <c:idx val="1"/>
            <c:invertIfNegative val="0"/>
            <c:bubble3D val="0"/>
            <c:spPr>
              <a:solidFill>
                <a:schemeClr val="bg2"/>
              </a:solidFill>
              <a:ln>
                <a:noFill/>
              </a:ln>
              <a:effectLst/>
            </c:spPr>
            <c:extLst>
              <c:ext xmlns:c16="http://schemas.microsoft.com/office/drawing/2014/chart" uri="{C3380CC4-5D6E-409C-BE32-E72D297353CC}">
                <c16:uniqueId val="{00000003-3E56-4E0B-9EE9-558EC8C9326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3E56-4E0B-9EE9-558EC8C9326E}"/>
              </c:ext>
            </c:extLst>
          </c:dPt>
          <c:dLbls>
            <c:dLbl>
              <c:idx val="0"/>
              <c:layout>
                <c:manualLayout>
                  <c:x val="1.2327429848742851E-2"/>
                  <c:y val="3.17561209923212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96D-4364-BD9A-385BB6E30BFE}"/>
                </c:ext>
              </c:extLst>
            </c:dLbl>
            <c:dLbl>
              <c:idx val="1"/>
              <c:layout>
                <c:manualLayout>
                  <c:x val="1.5571110827615645E-2"/>
                  <c:y val="2.5004819678993124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56-4E0B-9EE9-558EC8C9326E}"/>
                </c:ext>
              </c:extLst>
            </c:dLbl>
            <c:dLbl>
              <c:idx val="2"/>
              <c:layout>
                <c:manualLayout>
                  <c:x val="1.6816056442711426E-2"/>
                  <c:y val="-3.17411181005138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56-4E0B-9EE9-558EC8C9326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Généralement</c:v>
                </c:pt>
                <c:pt idx="1">
                  <c:v>Pour boire</c:v>
                </c:pt>
                <c:pt idx="2">
                  <c:v>Pour manger </c:v>
                </c:pt>
              </c:strCache>
            </c:strRef>
          </c:cat>
          <c:val>
            <c:numRef>
              <c:f>Sheet1!$B$2:$B$4</c:f>
              <c:numCache>
                <c:formatCode>0%</c:formatCode>
                <c:ptCount val="3"/>
                <c:pt idx="0">
                  <c:v>0.04</c:v>
                </c:pt>
                <c:pt idx="1">
                  <c:v>0.03</c:v>
                </c:pt>
                <c:pt idx="2">
                  <c:v>0.02</c:v>
                </c:pt>
              </c:numCache>
            </c:numRef>
          </c:val>
          <c:extLst>
            <c:ext xmlns:c16="http://schemas.microsoft.com/office/drawing/2014/chart" uri="{C3380CC4-5D6E-409C-BE32-E72D297353CC}">
              <c16:uniqueId val="{00000000-3E56-4E0B-9EE9-558EC8C9326E}"/>
            </c:ext>
          </c:extLst>
        </c:ser>
        <c:ser>
          <c:idx val="1"/>
          <c:order val="1"/>
          <c:tx>
            <c:strRef>
              <c:f>Sheet1!$C$1</c:f>
              <c:strCache>
                <c:ptCount val="1"/>
                <c:pt idx="0">
                  <c:v>Hebdomadairement</c:v>
                </c:pt>
              </c:strCache>
            </c:strRef>
          </c:tx>
          <c:spPr>
            <a:solidFill>
              <a:schemeClr val="accent2">
                <a:lumMod val="60000"/>
                <a:lumOff val="40000"/>
              </a:schemeClr>
            </a:solidFill>
            <a:ln>
              <a:noFill/>
            </a:ln>
            <a:effectLst/>
          </c:spPr>
          <c:invertIfNegative val="0"/>
          <c:dPt>
            <c:idx val="1"/>
            <c:invertIfNegative val="0"/>
            <c:bubble3D val="0"/>
            <c:spPr>
              <a:solidFill>
                <a:schemeClr val="bg2">
                  <a:lumMod val="60000"/>
                  <a:lumOff val="40000"/>
                </a:schemeClr>
              </a:solidFill>
              <a:ln>
                <a:noFill/>
              </a:ln>
              <a:effectLst/>
            </c:spPr>
            <c:extLst>
              <c:ext xmlns:c16="http://schemas.microsoft.com/office/drawing/2014/chart" uri="{C3380CC4-5D6E-409C-BE32-E72D297353CC}">
                <c16:uniqueId val="{00000002-9A2C-4BBC-8B37-67F08FA54E2A}"/>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9A2C-4BBC-8B37-67F08FA54E2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Généralement</c:v>
                </c:pt>
                <c:pt idx="1">
                  <c:v>Pour boire</c:v>
                </c:pt>
                <c:pt idx="2">
                  <c:v>Pour manger </c:v>
                </c:pt>
              </c:strCache>
            </c:strRef>
          </c:cat>
          <c:val>
            <c:numRef>
              <c:f>Sheet1!$C$2:$C$4</c:f>
              <c:numCache>
                <c:formatCode>0%</c:formatCode>
                <c:ptCount val="3"/>
                <c:pt idx="0">
                  <c:v>0.48</c:v>
                </c:pt>
                <c:pt idx="1">
                  <c:v>0.45</c:v>
                </c:pt>
                <c:pt idx="2">
                  <c:v>0.39</c:v>
                </c:pt>
              </c:numCache>
            </c:numRef>
          </c:val>
          <c:extLst>
            <c:ext xmlns:c16="http://schemas.microsoft.com/office/drawing/2014/chart" uri="{C3380CC4-5D6E-409C-BE32-E72D297353CC}">
              <c16:uniqueId val="{00000001-3E56-4E0B-9EE9-558EC8C9326E}"/>
            </c:ext>
          </c:extLst>
        </c:ser>
        <c:ser>
          <c:idx val="2"/>
          <c:order val="2"/>
          <c:tx>
            <c:strRef>
              <c:f>Sheet1!$D$1</c:f>
              <c:strCache>
                <c:ptCount val="1"/>
                <c:pt idx="0">
                  <c:v>Mensuellement</c:v>
                </c:pt>
              </c:strCache>
            </c:strRef>
          </c:tx>
          <c:spPr>
            <a:solidFill>
              <a:schemeClr val="accent2">
                <a:lumMod val="40000"/>
                <a:lumOff val="60000"/>
              </a:schemeClr>
            </a:solidFill>
            <a:ln>
              <a:noFill/>
            </a:ln>
            <a:effectLst/>
          </c:spPr>
          <c:invertIfNegative val="0"/>
          <c:dPt>
            <c:idx val="1"/>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1-9A2C-4BBC-8B37-67F08FA54E2A}"/>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9A2C-4BBC-8B37-67F08FA54E2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Généralement</c:v>
                </c:pt>
                <c:pt idx="1">
                  <c:v>Pour boire</c:v>
                </c:pt>
                <c:pt idx="2">
                  <c:v>Pour manger </c:v>
                </c:pt>
              </c:strCache>
            </c:strRef>
          </c:cat>
          <c:val>
            <c:numRef>
              <c:f>Sheet1!$D$2:$D$4</c:f>
              <c:numCache>
                <c:formatCode>0%</c:formatCode>
                <c:ptCount val="3"/>
                <c:pt idx="0">
                  <c:v>0.47</c:v>
                </c:pt>
                <c:pt idx="1">
                  <c:v>0.51</c:v>
                </c:pt>
                <c:pt idx="2">
                  <c:v>0.59</c:v>
                </c:pt>
              </c:numCache>
            </c:numRef>
          </c:val>
          <c:extLst>
            <c:ext xmlns:c16="http://schemas.microsoft.com/office/drawing/2014/chart" uri="{C3380CC4-5D6E-409C-BE32-E72D297353CC}">
              <c16:uniqueId val="{00000002-3E56-4E0B-9EE9-558EC8C9326E}"/>
            </c:ext>
          </c:extLst>
        </c:ser>
        <c:dLbls>
          <c:showLegendKey val="0"/>
          <c:showVal val="1"/>
          <c:showCatName val="0"/>
          <c:showSerName val="0"/>
          <c:showPercent val="0"/>
          <c:showBubbleSize val="0"/>
        </c:dLbls>
        <c:gapWidth val="95"/>
        <c:overlap val="100"/>
        <c:axId val="609056272"/>
        <c:axId val="609055312"/>
      </c:barChart>
      <c:catAx>
        <c:axId val="609056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09055312"/>
        <c:crosses val="autoZero"/>
        <c:auto val="1"/>
        <c:lblAlgn val="ctr"/>
        <c:lblOffset val="100"/>
        <c:noMultiLvlLbl val="0"/>
      </c:catAx>
      <c:valAx>
        <c:axId val="609055312"/>
        <c:scaling>
          <c:orientation val="minMax"/>
          <c:max val="1"/>
        </c:scaling>
        <c:delete val="1"/>
        <c:axPos val="t"/>
        <c:numFmt formatCode="0%" sourceLinked="1"/>
        <c:majorTickMark val="out"/>
        <c:minorTickMark val="none"/>
        <c:tickLblPos val="nextTo"/>
        <c:crossAx val="609056272"/>
        <c:crosses val="autoZero"/>
        <c:crossBetween val="between"/>
      </c:valAx>
      <c:spPr>
        <a:noFill/>
        <a:ln>
          <a:noFill/>
        </a:ln>
        <a:effectLst/>
      </c:spPr>
    </c:plotArea>
    <c:legend>
      <c:legendPos val="t"/>
      <c:layout>
        <c:manualLayout>
          <c:xMode val="edge"/>
          <c:yMode val="edge"/>
          <c:x val="0.10239490484721751"/>
          <c:y val="1.9053672595392764E-2"/>
          <c:w val="0.87797993776658589"/>
          <c:h val="6.49855259601288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138214231136419E-2"/>
          <c:y val="0.25201478864898125"/>
          <c:w val="0.96372357153772714"/>
          <c:h val="0.66577600765700884"/>
        </c:manualLayout>
      </c:layout>
      <c:barChart>
        <c:barDir val="col"/>
        <c:grouping val="clustered"/>
        <c:varyColors val="0"/>
        <c:ser>
          <c:idx val="1"/>
          <c:order val="1"/>
          <c:tx>
            <c:strRef>
              <c:f>Sheet1!$C$1</c:f>
              <c:strCache>
                <c:ptCount val="1"/>
                <c:pt idx="0">
                  <c:v>Avril </c:v>
                </c:pt>
              </c:strCache>
            </c:strRef>
          </c:tx>
          <c:spPr>
            <a:solidFill>
              <a:schemeClr val="tx2"/>
            </a:solidFill>
            <a:ln>
              <a:noFill/>
              <a:prstDash val="dash"/>
            </a:ln>
            <a:effectLst/>
          </c:spPr>
          <c:invertIfNegative val="0"/>
          <c:dPt>
            <c:idx val="4"/>
            <c:invertIfNegative val="0"/>
            <c:bubble3D val="0"/>
            <c:spPr>
              <a:solidFill>
                <a:schemeClr val="tx2"/>
              </a:solidFill>
              <a:ln w="28575" cap="rnd">
                <a:noFill/>
                <a:prstDash val="dash"/>
                <a:round/>
              </a:ln>
              <a:effectLst/>
            </c:spPr>
            <c:extLst>
              <c:ext xmlns:c16="http://schemas.microsoft.com/office/drawing/2014/chart" uri="{C3380CC4-5D6E-409C-BE32-E72D297353CC}">
                <c16:uniqueId val="{00000001-5ED9-4C55-B6EF-1E305EFDC45C}"/>
              </c:ext>
            </c:extLst>
          </c:dPt>
          <c:dPt>
            <c:idx val="5"/>
            <c:invertIfNegative val="0"/>
            <c:bubble3D val="0"/>
            <c:spPr>
              <a:solidFill>
                <a:schemeClr val="tx2"/>
              </a:solidFill>
              <a:ln w="28575" cap="rnd">
                <a:noFill/>
                <a:prstDash val="dash"/>
                <a:round/>
              </a:ln>
              <a:effectLst/>
            </c:spPr>
            <c:extLst>
              <c:ext xmlns:c16="http://schemas.microsoft.com/office/drawing/2014/chart" uri="{C3380CC4-5D6E-409C-BE32-E72D297353CC}">
                <c16:uniqueId val="{00000003-5ED9-4C55-B6EF-1E305EFDC45C}"/>
              </c:ext>
            </c:extLst>
          </c:dPt>
          <c:dLbls>
            <c:dLbl>
              <c:idx val="1"/>
              <c:layout>
                <c:manualLayout>
                  <c:x val="0"/>
                  <c:y val="6.70250954260452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45-491A-BF5A-9CB1E003547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Lundi </c:v>
                </c:pt>
                <c:pt idx="1">
                  <c:v>Mardi </c:v>
                </c:pt>
                <c:pt idx="2">
                  <c:v>Mercredi </c:v>
                </c:pt>
                <c:pt idx="3">
                  <c:v>Jeudi </c:v>
                </c:pt>
                <c:pt idx="4">
                  <c:v>Vendredi </c:v>
                </c:pt>
                <c:pt idx="5">
                  <c:v>Samedi </c:v>
                </c:pt>
                <c:pt idx="6">
                  <c:v>Dimanche </c:v>
                </c:pt>
              </c:strCache>
            </c:strRef>
          </c:cat>
          <c:val>
            <c:numRef>
              <c:f>Sheet1!$C$2:$C$8</c:f>
              <c:numCache>
                <c:formatCode>0%</c:formatCode>
                <c:ptCount val="7"/>
                <c:pt idx="0">
                  <c:v>0.12520000000000001</c:v>
                </c:pt>
                <c:pt idx="1">
                  <c:v>0.16089999999999999</c:v>
                </c:pt>
                <c:pt idx="2">
                  <c:v>0.23380000000000001</c:v>
                </c:pt>
                <c:pt idx="3">
                  <c:v>0.1678</c:v>
                </c:pt>
                <c:pt idx="4">
                  <c:v>0.48280000000000001</c:v>
                </c:pt>
                <c:pt idx="5">
                  <c:v>0.56120000000000003</c:v>
                </c:pt>
                <c:pt idx="6">
                  <c:v>0.15409999999999999</c:v>
                </c:pt>
              </c:numCache>
            </c:numRef>
          </c:val>
          <c:extLst>
            <c:ext xmlns:c16="http://schemas.microsoft.com/office/drawing/2014/chart" uri="{C3380CC4-5D6E-409C-BE32-E72D297353CC}">
              <c16:uniqueId val="{00000006-3BCD-4D94-AF57-EF3D5F12D878}"/>
            </c:ext>
          </c:extLst>
        </c:ser>
        <c:dLbls>
          <c:showLegendKey val="0"/>
          <c:showVal val="1"/>
          <c:showCatName val="0"/>
          <c:showSerName val="0"/>
          <c:showPercent val="0"/>
          <c:showBubbleSize val="0"/>
        </c:dLbls>
        <c:gapWidth val="72"/>
        <c:axId val="836381007"/>
        <c:axId val="836383919"/>
      </c:barChart>
      <c:lineChart>
        <c:grouping val="standard"/>
        <c:varyColors val="0"/>
        <c:ser>
          <c:idx val="0"/>
          <c:order val="0"/>
          <c:tx>
            <c:strRef>
              <c:f>Sheet1!$B$1</c:f>
              <c:strCache>
                <c:ptCount val="1"/>
                <c:pt idx="0">
                  <c:v>Avril l'année dernière</c:v>
                </c:pt>
              </c:strCache>
            </c:strRef>
          </c:tx>
          <c:spPr>
            <a:ln w="28575" cap="rnd">
              <a:solidFill>
                <a:schemeClr val="accent2"/>
              </a:solidFill>
              <a:prstDash val="dash"/>
              <a:round/>
            </a:ln>
            <a:effectLst/>
          </c:spPr>
          <c:marker>
            <c:symbol val="none"/>
          </c:marker>
          <c:dLbls>
            <c:dLbl>
              <c:idx val="0"/>
              <c:layout>
                <c:manualLayout>
                  <c:x val="-2.1436071364070313E-2"/>
                  <c:y val="-5.459057546012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2BE-49C0-8115-4CF2C0B55F8F}"/>
                </c:ext>
              </c:extLst>
            </c:dLbl>
            <c:dLbl>
              <c:idx val="1"/>
              <c:layout>
                <c:manualLayout>
                  <c:x val="-2.9389434755677214E-2"/>
                  <c:y val="-3.6393716973418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2BE-49C0-8115-4CF2C0B55F8F}"/>
                </c:ext>
              </c:extLst>
            </c:dLbl>
            <c:dLbl>
              <c:idx val="2"/>
              <c:layout>
                <c:manualLayout>
                  <c:x val="-2.5800836007745909E-2"/>
                  <c:y val="-3.3360907225633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BE-49C0-8115-4CF2C0B55F8F}"/>
                </c:ext>
              </c:extLst>
            </c:dLbl>
            <c:dLbl>
              <c:idx val="3"/>
              <c:layout>
                <c:manualLayout>
                  <c:x val="-4.8691762866294119E-2"/>
                  <c:y val="-3.6393716973418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2BE-49C0-8115-4CF2C0B55F8F}"/>
                </c:ext>
              </c:extLst>
            </c:dLbl>
            <c:dLbl>
              <c:idx val="4"/>
              <c:layout>
                <c:manualLayout>
                  <c:x val="-4.8012951069217172E-2"/>
                  <c:y val="-4.2459336468987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BE-49C0-8115-4CF2C0B55F8F}"/>
                </c:ext>
              </c:extLst>
            </c:dLbl>
            <c:dLbl>
              <c:idx val="5"/>
              <c:layout>
                <c:manualLayout>
                  <c:x val="-2.308499993053726E-2"/>
                  <c:y val="-6.9754624199051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2BE-49C0-8115-4CF2C0B55F8F}"/>
                </c:ext>
              </c:extLst>
            </c:dLbl>
            <c:dLbl>
              <c:idx val="6"/>
              <c:layout>
                <c:manualLayout>
                  <c:x val="4.9467856994007209E-3"/>
                  <c:y val="-6.0656194955697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2BE-49C0-8115-4CF2C0B55F8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Lundi </c:v>
                </c:pt>
                <c:pt idx="1">
                  <c:v>Mardi </c:v>
                </c:pt>
                <c:pt idx="2">
                  <c:v>Mercredi </c:v>
                </c:pt>
                <c:pt idx="3">
                  <c:v>Jeudi </c:v>
                </c:pt>
                <c:pt idx="4">
                  <c:v>Vendredi </c:v>
                </c:pt>
                <c:pt idx="5">
                  <c:v>Samedi </c:v>
                </c:pt>
                <c:pt idx="6">
                  <c:v>Dimanche </c:v>
                </c:pt>
              </c:strCache>
            </c:strRef>
          </c:cat>
          <c:val>
            <c:numRef>
              <c:f>Sheet1!$B$2:$B$8</c:f>
              <c:numCache>
                <c:formatCode>0%</c:formatCode>
                <c:ptCount val="7"/>
                <c:pt idx="0">
                  <c:v>0.1157</c:v>
                </c:pt>
                <c:pt idx="1">
                  <c:v>0.1928</c:v>
                </c:pt>
                <c:pt idx="2">
                  <c:v>0.2452</c:v>
                </c:pt>
                <c:pt idx="3">
                  <c:v>0.24660000000000001</c:v>
                </c:pt>
                <c:pt idx="4">
                  <c:v>0.53169999999999995</c:v>
                </c:pt>
                <c:pt idx="5">
                  <c:v>0.60329999999999995</c:v>
                </c:pt>
                <c:pt idx="6">
                  <c:v>0.1749</c:v>
                </c:pt>
              </c:numCache>
            </c:numRef>
          </c:val>
          <c:smooth val="0"/>
          <c:extLst>
            <c:ext xmlns:c16="http://schemas.microsoft.com/office/drawing/2014/chart" uri="{C3380CC4-5D6E-409C-BE32-E72D297353CC}">
              <c16:uniqueId val="{00000004-29B8-494F-9F56-4BE1C6195A17}"/>
            </c:ext>
          </c:extLst>
        </c:ser>
        <c:dLbls>
          <c:showLegendKey val="0"/>
          <c:showVal val="1"/>
          <c:showCatName val="0"/>
          <c:showSerName val="0"/>
          <c:showPercent val="0"/>
          <c:showBubbleSize val="0"/>
        </c:dLbls>
        <c:marker val="1"/>
        <c:smooth val="0"/>
        <c:axId val="836381007"/>
        <c:axId val="836383919"/>
      </c:lineChart>
      <c:catAx>
        <c:axId val="83638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36383919"/>
        <c:crosses val="autoZero"/>
        <c:auto val="1"/>
        <c:lblAlgn val="ctr"/>
        <c:lblOffset val="100"/>
        <c:noMultiLvlLbl val="0"/>
      </c:catAx>
      <c:valAx>
        <c:axId val="836383919"/>
        <c:scaling>
          <c:orientation val="minMax"/>
          <c:max val="1"/>
        </c:scaling>
        <c:delete val="1"/>
        <c:axPos val="l"/>
        <c:numFmt formatCode="0%" sourceLinked="1"/>
        <c:majorTickMark val="none"/>
        <c:minorTickMark val="none"/>
        <c:tickLblPos val="nextTo"/>
        <c:crossAx val="836381007"/>
        <c:crosses val="autoZero"/>
        <c:crossBetween val="between"/>
      </c:valAx>
      <c:spPr>
        <a:noFill/>
        <a:ln>
          <a:noFill/>
        </a:ln>
        <a:effectLst/>
      </c:spPr>
    </c:plotArea>
    <c:legend>
      <c:legendPos val="t"/>
      <c:layout>
        <c:manualLayout>
          <c:xMode val="edge"/>
          <c:yMode val="edge"/>
          <c:x val="0.27004501909165818"/>
          <c:y val="0.13041081915474875"/>
          <c:w val="0.43818309637648917"/>
          <c:h val="5.83402745671917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97511819519441E-2"/>
          <c:y val="0.1947846654010576"/>
          <c:w val="0.9756569826647048"/>
          <c:h val="0.6466393538013816"/>
        </c:manualLayout>
      </c:layout>
      <c:barChart>
        <c:barDir val="col"/>
        <c:grouping val="clustered"/>
        <c:varyColors val="0"/>
        <c:ser>
          <c:idx val="0"/>
          <c:order val="0"/>
          <c:tx>
            <c:strRef>
              <c:f>Sheet1!$B$1</c:f>
              <c:strCache>
                <c:ptCount val="1"/>
                <c:pt idx="0">
                  <c:v>Column6</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E92B-4285-BB26-872E0C24BD88}"/>
              </c:ext>
            </c:extLst>
          </c:dPt>
          <c:dPt>
            <c:idx val="1"/>
            <c:invertIfNegative val="0"/>
            <c:bubble3D val="0"/>
            <c:spPr>
              <a:solidFill>
                <a:schemeClr val="tx2"/>
              </a:solidFill>
              <a:ln>
                <a:noFill/>
              </a:ln>
              <a:effectLst/>
            </c:spPr>
            <c:extLst>
              <c:ext xmlns:c16="http://schemas.microsoft.com/office/drawing/2014/chart" uri="{C3380CC4-5D6E-409C-BE32-E72D297353CC}">
                <c16:uniqueId val="{00000003-E92B-4285-BB26-872E0C24BD88}"/>
              </c:ext>
            </c:extLst>
          </c:dPt>
          <c:dPt>
            <c:idx val="2"/>
            <c:invertIfNegative val="0"/>
            <c:bubble3D val="0"/>
            <c:spPr>
              <a:solidFill>
                <a:schemeClr val="tx2"/>
              </a:solidFill>
              <a:ln>
                <a:noFill/>
              </a:ln>
              <a:effectLst/>
            </c:spPr>
            <c:extLst>
              <c:ext xmlns:c16="http://schemas.microsoft.com/office/drawing/2014/chart" uri="{C3380CC4-5D6E-409C-BE32-E72D297353CC}">
                <c16:uniqueId val="{00000005-E92B-4285-BB26-872E0C24BD88}"/>
              </c:ext>
            </c:extLst>
          </c:dPt>
          <c:dPt>
            <c:idx val="3"/>
            <c:invertIfNegative val="0"/>
            <c:bubble3D val="0"/>
            <c:spPr>
              <a:solidFill>
                <a:schemeClr val="tx2"/>
              </a:solidFill>
              <a:ln>
                <a:noFill/>
              </a:ln>
              <a:effectLst/>
            </c:spPr>
            <c:extLst>
              <c:ext xmlns:c16="http://schemas.microsoft.com/office/drawing/2014/chart" uri="{C3380CC4-5D6E-409C-BE32-E72D297353CC}">
                <c16:uniqueId val="{00000007-E92B-4285-BB26-872E0C24BD88}"/>
              </c:ext>
            </c:extLst>
          </c:dPt>
          <c:dPt>
            <c:idx val="4"/>
            <c:invertIfNegative val="0"/>
            <c:bubble3D val="0"/>
            <c:spPr>
              <a:solidFill>
                <a:schemeClr val="tx2"/>
              </a:solidFill>
              <a:ln>
                <a:noFill/>
              </a:ln>
              <a:effectLst/>
            </c:spPr>
            <c:extLst>
              <c:ext xmlns:c16="http://schemas.microsoft.com/office/drawing/2014/chart" uri="{C3380CC4-5D6E-409C-BE32-E72D297353CC}">
                <c16:uniqueId val="{00000009-E92B-4285-BB26-872E0C24BD8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Brunch 
(avant midi)</c:v>
                </c:pt>
                <c:pt idx="1">
                  <c:v>Déjeuner                                                              (midi-14h)</c:v>
                </c:pt>
                <c:pt idx="2">
                  <c:v>Milieu d'après-midi                                     (14h-17h)</c:v>
                </c:pt>
                <c:pt idx="3">
                  <c:v>Début de soirée                                           (17h-20h)</c:v>
                </c:pt>
                <c:pt idx="4">
                  <c:v>Soirée                                                                  (20h-22h)</c:v>
                </c:pt>
                <c:pt idx="5">
                  <c:v>Nuit
(Après 22h)</c:v>
                </c:pt>
              </c:strCache>
            </c:strRef>
          </c:cat>
          <c:val>
            <c:numRef>
              <c:f>Sheet1!$B$2:$B$7</c:f>
              <c:numCache>
                <c:formatCode>0%</c:formatCode>
                <c:ptCount val="6"/>
                <c:pt idx="0">
                  <c:v>8.7999999999999995E-2</c:v>
                </c:pt>
                <c:pt idx="1">
                  <c:v>0.45390000000000003</c:v>
                </c:pt>
                <c:pt idx="2">
                  <c:v>0.1197</c:v>
                </c:pt>
                <c:pt idx="3">
                  <c:v>0.30809999999999998</c:v>
                </c:pt>
                <c:pt idx="4">
                  <c:v>0.51859999999999995</c:v>
                </c:pt>
                <c:pt idx="5">
                  <c:v>8.6699999999999999E-2</c:v>
                </c:pt>
              </c:numCache>
            </c:numRef>
          </c:val>
          <c:extLst>
            <c:ext xmlns:c16="http://schemas.microsoft.com/office/drawing/2014/chart" uri="{C3380CC4-5D6E-409C-BE32-E72D297353CC}">
              <c16:uniqueId val="{0000000A-E92B-4285-BB26-872E0C24BD88}"/>
            </c:ext>
          </c:extLst>
        </c:ser>
        <c:dLbls>
          <c:showLegendKey val="0"/>
          <c:showVal val="1"/>
          <c:showCatName val="0"/>
          <c:showSerName val="0"/>
          <c:showPercent val="0"/>
          <c:showBubbleSize val="0"/>
        </c:dLbls>
        <c:gapWidth val="100"/>
        <c:overlap val="-25"/>
        <c:axId val="2072241695"/>
        <c:axId val="2072244095"/>
      </c:barChart>
      <c:catAx>
        <c:axId val="207224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072244095"/>
        <c:crosses val="autoZero"/>
        <c:auto val="1"/>
        <c:lblAlgn val="ctr"/>
        <c:lblOffset val="100"/>
        <c:noMultiLvlLbl val="0"/>
      </c:catAx>
      <c:valAx>
        <c:axId val="2072244095"/>
        <c:scaling>
          <c:orientation val="minMax"/>
          <c:max val="1"/>
        </c:scaling>
        <c:delete val="1"/>
        <c:axPos val="l"/>
        <c:numFmt formatCode="0%" sourceLinked="1"/>
        <c:majorTickMark val="none"/>
        <c:minorTickMark val="none"/>
        <c:tickLblPos val="nextTo"/>
        <c:crossAx val="2072241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rgbClr val="204188"/>
        </a:gs>
        <a:gs pos="100000">
          <a:schemeClr val="accent4"/>
        </a:gs>
      </a:gsLst>
      <a:lin ang="10800000" scaled="0"/>
    </a:gradFill>
    <a:ln>
      <a:solidFill>
        <a:schemeClr val="tx2"/>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03469781740189E-2"/>
          <c:y val="4.3204826167745701E-2"/>
          <c:w val="0.89704927486723074"/>
          <c:h val="0.64670156188378169"/>
        </c:manualLayout>
      </c:layout>
      <c:barChart>
        <c:barDir val="col"/>
        <c:grouping val="percentStacked"/>
        <c:varyColors val="0"/>
        <c:ser>
          <c:idx val="0"/>
          <c:order val="0"/>
          <c:tx>
            <c:strRef>
              <c:f>Sheet1!$B$1</c:f>
              <c:strCache>
                <c:ptCount val="1"/>
                <c:pt idx="0">
                  <c:v>Très insatisfait</c:v>
                </c:pt>
              </c:strCache>
            </c:strRef>
          </c:tx>
          <c:spPr>
            <a:solidFill>
              <a:srgbClr val="C00000"/>
            </a:solidFill>
            <a:ln>
              <a:noFill/>
            </a:ln>
            <a:effectLst/>
          </c:spPr>
          <c:invertIfNegative val="0"/>
          <c:cat>
            <c:strRef>
              <c:f>Sheet1!$A$2:$A$8</c:f>
              <c:strCache>
                <c:ptCount val="7"/>
                <c:pt idx="0">
                  <c:v>Propreté et hygiène</c:v>
                </c:pt>
                <c:pt idx="1">
                  <c:v>Qualité de l'expérience générale</c:v>
                </c:pt>
                <c:pt idx="2">
                  <c:v>Qualité du service </c:v>
                </c:pt>
                <c:pt idx="3">
                  <c:v>Temps d'attente pour les boissons</c:v>
                </c:pt>
                <c:pt idx="4">
                  <c:v>Rapport Qualité - Prix</c:v>
                </c:pt>
                <c:pt idx="5">
                  <c:v>Temps d'attente pour la nourriture</c:v>
                </c:pt>
                <c:pt idx="6">
                  <c:v>Expertise du personnel </c:v>
                </c:pt>
              </c:strCache>
            </c:strRef>
          </c:cat>
          <c:val>
            <c:numRef>
              <c:f>Sheet1!$B$2:$B$8</c:f>
              <c:numCache>
                <c:formatCode>0%</c:formatCode>
                <c:ptCount val="7"/>
                <c:pt idx="0">
                  <c:v>5.4999999999999997E-3</c:v>
                </c:pt>
                <c:pt idx="1">
                  <c:v>4.0000000000000001E-3</c:v>
                </c:pt>
                <c:pt idx="2">
                  <c:v>5.4000000000000003E-3</c:v>
                </c:pt>
                <c:pt idx="3">
                  <c:v>5.4000000000000003E-3</c:v>
                </c:pt>
                <c:pt idx="4">
                  <c:v>6.7000000000000002E-3</c:v>
                </c:pt>
                <c:pt idx="5">
                  <c:v>6.1000000000000004E-3</c:v>
                </c:pt>
                <c:pt idx="6">
                  <c:v>2.7000000000000001E-3</c:v>
                </c:pt>
              </c:numCache>
            </c:numRef>
          </c:val>
          <c:extLst>
            <c:ext xmlns:c16="http://schemas.microsoft.com/office/drawing/2014/chart" uri="{C3380CC4-5D6E-409C-BE32-E72D297353CC}">
              <c16:uniqueId val="{00000000-4E7F-4DD1-B1DF-774A33BA7AEC}"/>
            </c:ext>
          </c:extLst>
        </c:ser>
        <c:ser>
          <c:idx val="1"/>
          <c:order val="1"/>
          <c:tx>
            <c:strRef>
              <c:f>Sheet1!$C$1</c:f>
              <c:strCache>
                <c:ptCount val="1"/>
                <c:pt idx="0">
                  <c:v>Insatisfait</c:v>
                </c:pt>
              </c:strCache>
            </c:strRef>
          </c:tx>
          <c:spPr>
            <a:solidFill>
              <a:schemeClr val="accent3">
                <a:lumMod val="75000"/>
              </a:schemeClr>
            </a:solidFill>
            <a:ln>
              <a:noFill/>
            </a:ln>
            <a:effectLst/>
          </c:spPr>
          <c:invertIfNegative val="0"/>
          <c:cat>
            <c:strRef>
              <c:f>Sheet1!$A$2:$A$8</c:f>
              <c:strCache>
                <c:ptCount val="7"/>
                <c:pt idx="0">
                  <c:v>Propreté et hygiène</c:v>
                </c:pt>
                <c:pt idx="1">
                  <c:v>Qualité de l'expérience générale</c:v>
                </c:pt>
                <c:pt idx="2">
                  <c:v>Qualité du service </c:v>
                </c:pt>
                <c:pt idx="3">
                  <c:v>Temps d'attente pour les boissons</c:v>
                </c:pt>
                <c:pt idx="4">
                  <c:v>Rapport Qualité - Prix</c:v>
                </c:pt>
                <c:pt idx="5">
                  <c:v>Temps d'attente pour la nourriture</c:v>
                </c:pt>
                <c:pt idx="6">
                  <c:v>Expertise du personnel </c:v>
                </c:pt>
              </c:strCache>
            </c:strRef>
          </c:cat>
          <c:val>
            <c:numRef>
              <c:f>Sheet1!$C$2:$C$8</c:f>
              <c:numCache>
                <c:formatCode>0%</c:formatCode>
                <c:ptCount val="7"/>
                <c:pt idx="0">
                  <c:v>2.47E-2</c:v>
                </c:pt>
                <c:pt idx="1">
                  <c:v>3.1E-2</c:v>
                </c:pt>
                <c:pt idx="2">
                  <c:v>3.6400000000000002E-2</c:v>
                </c:pt>
                <c:pt idx="3">
                  <c:v>3.2300000000000002E-2</c:v>
                </c:pt>
                <c:pt idx="4">
                  <c:v>3.7400000000000003E-2</c:v>
                </c:pt>
                <c:pt idx="5">
                  <c:v>4.58E-2</c:v>
                </c:pt>
                <c:pt idx="6">
                  <c:v>2.9899999999999999E-2</c:v>
                </c:pt>
              </c:numCache>
            </c:numRef>
          </c:val>
          <c:extLst>
            <c:ext xmlns:c16="http://schemas.microsoft.com/office/drawing/2014/chart" uri="{C3380CC4-5D6E-409C-BE32-E72D297353CC}">
              <c16:uniqueId val="{00000002-4E7F-4DD1-B1DF-774A33BA7AEC}"/>
            </c:ext>
          </c:extLst>
        </c:ser>
        <c:ser>
          <c:idx val="2"/>
          <c:order val="2"/>
          <c:tx>
            <c:strRef>
              <c:f>Sheet1!$D$1</c:f>
              <c:strCache>
                <c:ptCount val="1"/>
                <c:pt idx="0">
                  <c:v>Neutre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Propreté et hygiène</c:v>
                </c:pt>
                <c:pt idx="1">
                  <c:v>Qualité de l'expérience générale</c:v>
                </c:pt>
                <c:pt idx="2">
                  <c:v>Qualité du service </c:v>
                </c:pt>
                <c:pt idx="3">
                  <c:v>Temps d'attente pour les boissons</c:v>
                </c:pt>
                <c:pt idx="4">
                  <c:v>Rapport Qualité - Prix</c:v>
                </c:pt>
                <c:pt idx="5">
                  <c:v>Temps d'attente pour la nourriture</c:v>
                </c:pt>
                <c:pt idx="6">
                  <c:v>Expertise du personnel </c:v>
                </c:pt>
              </c:strCache>
            </c:strRef>
          </c:cat>
          <c:val>
            <c:numRef>
              <c:f>Sheet1!$D$2:$D$8</c:f>
              <c:numCache>
                <c:formatCode>0%</c:formatCode>
                <c:ptCount val="7"/>
                <c:pt idx="0">
                  <c:v>0.1084</c:v>
                </c:pt>
                <c:pt idx="1">
                  <c:v>0.11609999999999999</c:v>
                </c:pt>
                <c:pt idx="2">
                  <c:v>0.11459999999999999</c:v>
                </c:pt>
                <c:pt idx="3">
                  <c:v>0.1211</c:v>
                </c:pt>
                <c:pt idx="4">
                  <c:v>0.13100000000000001</c:v>
                </c:pt>
                <c:pt idx="5">
                  <c:v>0.1588</c:v>
                </c:pt>
                <c:pt idx="6">
                  <c:v>0.1807</c:v>
                </c:pt>
              </c:numCache>
            </c:numRef>
          </c:val>
          <c:extLst>
            <c:ext xmlns:c16="http://schemas.microsoft.com/office/drawing/2014/chart" uri="{C3380CC4-5D6E-409C-BE32-E72D297353CC}">
              <c16:uniqueId val="{00000003-4E7F-4DD1-B1DF-774A33BA7AEC}"/>
            </c:ext>
          </c:extLst>
        </c:ser>
        <c:ser>
          <c:idx val="3"/>
          <c:order val="3"/>
          <c:tx>
            <c:strRef>
              <c:f>Sheet1!$E$1</c:f>
              <c:strCache>
                <c:ptCount val="1"/>
                <c:pt idx="0">
                  <c:v>Satisfait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Propreté et hygiène</c:v>
                </c:pt>
                <c:pt idx="1">
                  <c:v>Qualité de l'expérience générale</c:v>
                </c:pt>
                <c:pt idx="2">
                  <c:v>Qualité du service </c:v>
                </c:pt>
                <c:pt idx="3">
                  <c:v>Temps d'attente pour les boissons</c:v>
                </c:pt>
                <c:pt idx="4">
                  <c:v>Rapport Qualité - Prix</c:v>
                </c:pt>
                <c:pt idx="5">
                  <c:v>Temps d'attente pour la nourriture</c:v>
                </c:pt>
                <c:pt idx="6">
                  <c:v>Expertise du personnel </c:v>
                </c:pt>
              </c:strCache>
            </c:strRef>
          </c:cat>
          <c:val>
            <c:numRef>
              <c:f>Sheet1!$E$2:$E$8</c:f>
              <c:numCache>
                <c:formatCode>0%</c:formatCode>
                <c:ptCount val="7"/>
                <c:pt idx="0">
                  <c:v>0.49109999999999998</c:v>
                </c:pt>
                <c:pt idx="1">
                  <c:v>0.53849999999999998</c:v>
                </c:pt>
                <c:pt idx="2">
                  <c:v>0.4879</c:v>
                </c:pt>
                <c:pt idx="3">
                  <c:v>0.49259999999999998</c:v>
                </c:pt>
                <c:pt idx="4">
                  <c:v>0.54679999999999995</c:v>
                </c:pt>
                <c:pt idx="5">
                  <c:v>0.50080000000000002</c:v>
                </c:pt>
                <c:pt idx="6">
                  <c:v>0.51359999999999995</c:v>
                </c:pt>
              </c:numCache>
            </c:numRef>
          </c:val>
          <c:extLst>
            <c:ext xmlns:c16="http://schemas.microsoft.com/office/drawing/2014/chart" uri="{C3380CC4-5D6E-409C-BE32-E72D297353CC}">
              <c16:uniqueId val="{00000004-4E7F-4DD1-B1DF-774A33BA7AEC}"/>
            </c:ext>
          </c:extLst>
        </c:ser>
        <c:ser>
          <c:idx val="4"/>
          <c:order val="4"/>
          <c:tx>
            <c:strRef>
              <c:f>Sheet1!$F$1</c:f>
              <c:strCache>
                <c:ptCount val="1"/>
                <c:pt idx="0">
                  <c:v>Très satisfait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Propreté et hygiène</c:v>
                </c:pt>
                <c:pt idx="1">
                  <c:v>Qualité de l'expérience générale</c:v>
                </c:pt>
                <c:pt idx="2">
                  <c:v>Qualité du service </c:v>
                </c:pt>
                <c:pt idx="3">
                  <c:v>Temps d'attente pour les boissons</c:v>
                </c:pt>
                <c:pt idx="4">
                  <c:v>Rapport Qualité - Prix</c:v>
                </c:pt>
                <c:pt idx="5">
                  <c:v>Temps d'attente pour la nourriture</c:v>
                </c:pt>
                <c:pt idx="6">
                  <c:v>Expertise du personnel </c:v>
                </c:pt>
              </c:strCache>
            </c:strRef>
          </c:cat>
          <c:val>
            <c:numRef>
              <c:f>Sheet1!$F$2:$F$8</c:f>
              <c:numCache>
                <c:formatCode>0%</c:formatCode>
                <c:ptCount val="7"/>
                <c:pt idx="0">
                  <c:v>0.37040000000000001</c:v>
                </c:pt>
                <c:pt idx="1">
                  <c:v>0.31040000000000001</c:v>
                </c:pt>
                <c:pt idx="2">
                  <c:v>0.35580000000000001</c:v>
                </c:pt>
                <c:pt idx="3">
                  <c:v>0.34860000000000002</c:v>
                </c:pt>
                <c:pt idx="4">
                  <c:v>0.27810000000000001</c:v>
                </c:pt>
                <c:pt idx="5">
                  <c:v>0.28849999999999998</c:v>
                </c:pt>
                <c:pt idx="6">
                  <c:v>0.27310000000000001</c:v>
                </c:pt>
              </c:numCache>
            </c:numRef>
          </c:val>
          <c:extLst>
            <c:ext xmlns:c16="http://schemas.microsoft.com/office/drawing/2014/chart" uri="{C3380CC4-5D6E-409C-BE32-E72D297353CC}">
              <c16:uniqueId val="{00000005-4E7F-4DD1-B1DF-774A33BA7AEC}"/>
            </c:ext>
          </c:extLst>
        </c:ser>
        <c:dLbls>
          <c:showLegendKey val="0"/>
          <c:showVal val="0"/>
          <c:showCatName val="0"/>
          <c:showSerName val="0"/>
          <c:showPercent val="0"/>
          <c:showBubbleSize val="0"/>
        </c:dLbls>
        <c:gapWidth val="185"/>
        <c:overlap val="100"/>
        <c:axId val="882289295"/>
        <c:axId val="882290735"/>
      </c:barChart>
      <c:catAx>
        <c:axId val="8822892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82290735"/>
        <c:crosses val="autoZero"/>
        <c:auto val="1"/>
        <c:lblAlgn val="ctr"/>
        <c:lblOffset val="100"/>
        <c:noMultiLvlLbl val="0"/>
      </c:catAx>
      <c:valAx>
        <c:axId val="882290735"/>
        <c:scaling>
          <c:orientation val="minMax"/>
          <c:max val="1"/>
        </c:scaling>
        <c:delete val="1"/>
        <c:axPos val="l"/>
        <c:numFmt formatCode="0%" sourceLinked="1"/>
        <c:majorTickMark val="none"/>
        <c:minorTickMark val="none"/>
        <c:tickLblPos val="nextTo"/>
        <c:crossAx val="882289295"/>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736263258847028E-5"/>
          <c:y val="4.3786028105476681E-2"/>
          <c:w val="0.11672424012084352"/>
          <c:h val="0.672339631265277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1949343298586E-2"/>
          <c:y val="0"/>
          <c:w val="0.97596101313402828"/>
          <c:h val="0.91536087096607022"/>
        </c:manualLayout>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9A58-4B52-8C97-0CA781B533BF}"/>
              </c:ext>
            </c:extLst>
          </c:dPt>
          <c:dPt>
            <c:idx val="1"/>
            <c:invertIfNegative val="0"/>
            <c:bubble3D val="0"/>
            <c:spPr>
              <a:solidFill>
                <a:schemeClr val="bg2"/>
              </a:solidFill>
              <a:ln>
                <a:noFill/>
              </a:ln>
              <a:effectLst/>
            </c:spPr>
            <c:extLst>
              <c:ext xmlns:c16="http://schemas.microsoft.com/office/drawing/2014/chart" uri="{C3380CC4-5D6E-409C-BE32-E72D297353CC}">
                <c16:uniqueId val="{00000016-E605-4D88-9004-1FDE684FC42C}"/>
              </c:ext>
            </c:extLst>
          </c:dPt>
          <c:dPt>
            <c:idx val="2"/>
            <c:invertIfNegative val="0"/>
            <c:bubble3D val="0"/>
            <c:spPr>
              <a:solidFill>
                <a:schemeClr val="bg2"/>
              </a:solidFill>
              <a:ln>
                <a:noFill/>
              </a:ln>
              <a:effectLst/>
            </c:spPr>
            <c:extLst>
              <c:ext xmlns:c16="http://schemas.microsoft.com/office/drawing/2014/chart" uri="{C3380CC4-5D6E-409C-BE32-E72D297353CC}">
                <c16:uniqueId val="{00000001-9A58-4B52-8C97-0CA781B533BF}"/>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2-E65B-4ACC-9BEF-6CD47E268BED}"/>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2-9A58-4B52-8C97-0CA781B533BF}"/>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3-9A58-4B52-8C97-0CA781B533BF}"/>
              </c:ext>
            </c:extLst>
          </c:dPt>
          <c:dPt>
            <c:idx val="6"/>
            <c:invertIfNegative val="0"/>
            <c:bubble3D val="0"/>
            <c:spPr>
              <a:solidFill>
                <a:schemeClr val="bg2"/>
              </a:solidFill>
              <a:ln>
                <a:noFill/>
              </a:ln>
              <a:effectLst/>
            </c:spPr>
            <c:extLst>
              <c:ext xmlns:c16="http://schemas.microsoft.com/office/drawing/2014/chart" uri="{C3380CC4-5D6E-409C-BE32-E72D297353CC}">
                <c16:uniqueId val="{00000004-9A58-4B52-8C97-0CA781B533BF}"/>
              </c:ext>
            </c:extLst>
          </c:dPt>
          <c:dPt>
            <c:idx val="7"/>
            <c:invertIfNegative val="0"/>
            <c:bubble3D val="0"/>
            <c:spPr>
              <a:solidFill>
                <a:schemeClr val="bg2"/>
              </a:solidFill>
              <a:ln>
                <a:noFill/>
              </a:ln>
              <a:effectLst/>
            </c:spPr>
            <c:extLst>
              <c:ext xmlns:c16="http://schemas.microsoft.com/office/drawing/2014/chart" uri="{C3380CC4-5D6E-409C-BE32-E72D297353CC}">
                <c16:uniqueId val="{00000005-9A58-4B52-8C97-0CA781B533BF}"/>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5-F2B0-4000-BAAD-1904D3729340}"/>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3-6FD2-4E30-B822-FDC54AAE5ECD}"/>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4-F2B0-4000-BAAD-1904D3729340}"/>
              </c:ext>
            </c:extLst>
          </c:dPt>
          <c:dLbls>
            <c:dLbl>
              <c:idx val="8"/>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3-E65B-4ACC-9BEF-6CD47E268BED}"/>
                </c:ext>
              </c:extLst>
            </c:dLbl>
            <c:dLbl>
              <c:idx val="9"/>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5-F2B0-4000-BAAD-1904D3729340}"/>
                </c:ext>
              </c:extLst>
            </c:dLbl>
            <c:dLbl>
              <c:idx val="10"/>
              <c:layout>
                <c:manualLayout>
                  <c:x val="1.0926812211803725E-3"/>
                  <c:y val="5.280377966177330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FD2-4E30-B822-FDC54AAE5ECD}"/>
                </c:ext>
              </c:extLst>
            </c:dLbl>
            <c:dLbl>
              <c:idx val="1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4-F2B0-4000-BAAD-1904D372934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Bière</c:v>
                </c:pt>
                <c:pt idx="1">
                  <c:v>Boissons Chaudes </c:v>
                </c:pt>
                <c:pt idx="2">
                  <c:v>Eau en bouteille</c:v>
                </c:pt>
                <c:pt idx="3">
                  <c:v>Vin </c:v>
                </c:pt>
                <c:pt idx="4">
                  <c:v>Apéritifs</c:v>
                </c:pt>
                <c:pt idx="5">
                  <c:v>Cocktails</c:v>
                </c:pt>
                <c:pt idx="6">
                  <c:v>Boissons Softs</c:v>
                </c:pt>
                <c:pt idx="7">
                  <c:v>Alternatives sans alcool / no low</c:v>
                </c:pt>
                <c:pt idx="8">
                  <c:v>Boissons énergissantes</c:v>
                </c:pt>
                <c:pt idx="9">
                  <c:v>Cidre</c:v>
                </c:pt>
                <c:pt idx="10">
                  <c:v>Digestifs</c:v>
                </c:pt>
                <c:pt idx="11">
                  <c:v>Spiritueux</c:v>
                </c:pt>
              </c:strCache>
            </c:strRef>
          </c:cat>
          <c:val>
            <c:numRef>
              <c:f>Sheet1!$B$2:$B$13</c:f>
              <c:numCache>
                <c:formatCode>0%</c:formatCode>
                <c:ptCount val="12"/>
                <c:pt idx="0">
                  <c:v>0.38240000000000002</c:v>
                </c:pt>
                <c:pt idx="1">
                  <c:v>0.30669999999999997</c:v>
                </c:pt>
                <c:pt idx="2">
                  <c:v>0.2944</c:v>
                </c:pt>
                <c:pt idx="3">
                  <c:v>0.29160000000000003</c:v>
                </c:pt>
                <c:pt idx="4">
                  <c:v>0.26269999999999999</c:v>
                </c:pt>
                <c:pt idx="5">
                  <c:v>0.25580000000000003</c:v>
                </c:pt>
                <c:pt idx="6">
                  <c:v>0.22559999999999999</c:v>
                </c:pt>
                <c:pt idx="7">
                  <c:v>0.1018</c:v>
                </c:pt>
                <c:pt idx="8">
                  <c:v>7.8399999999999997E-2</c:v>
                </c:pt>
                <c:pt idx="9">
                  <c:v>6.3299999999999995E-2</c:v>
                </c:pt>
                <c:pt idx="10">
                  <c:v>5.91E-2</c:v>
                </c:pt>
                <c:pt idx="11">
                  <c:v>5.0900000000000001E-2</c:v>
                </c:pt>
              </c:numCache>
            </c:numRef>
          </c:val>
          <c:extLst>
            <c:ext xmlns:c16="http://schemas.microsoft.com/office/drawing/2014/chart" uri="{C3380CC4-5D6E-409C-BE32-E72D297353CC}">
              <c16:uniqueId val="{00000000-1C7D-485A-BD32-1C5326F218B8}"/>
            </c:ext>
          </c:extLst>
        </c:ser>
        <c:dLbls>
          <c:showLegendKey val="0"/>
          <c:showVal val="1"/>
          <c:showCatName val="0"/>
          <c:showSerName val="0"/>
          <c:showPercent val="0"/>
          <c:showBubbleSize val="0"/>
        </c:dLbls>
        <c:gapWidth val="94"/>
        <c:overlap val="-46"/>
        <c:axId val="656573055"/>
        <c:axId val="656574015"/>
      </c:barChart>
      <c:catAx>
        <c:axId val="65657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56574015"/>
        <c:crosses val="autoZero"/>
        <c:auto val="1"/>
        <c:lblAlgn val="ctr"/>
        <c:lblOffset val="100"/>
        <c:noMultiLvlLbl val="0"/>
      </c:catAx>
      <c:valAx>
        <c:axId val="656574015"/>
        <c:scaling>
          <c:orientation val="minMax"/>
          <c:max val="1"/>
        </c:scaling>
        <c:delete val="1"/>
        <c:axPos val="l"/>
        <c:numFmt formatCode="0%" sourceLinked="1"/>
        <c:majorTickMark val="none"/>
        <c:minorTickMark val="none"/>
        <c:tickLblPos val="nextTo"/>
        <c:crossAx val="656573055"/>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35676226296821"/>
          <c:y val="1.4062533397483387E-2"/>
          <c:w val="0.75296518555167302"/>
          <c:h val="0.94843750317190556"/>
        </c:manualLayout>
      </c:layout>
      <c:barChart>
        <c:barDir val="bar"/>
        <c:grouping val="clustered"/>
        <c:varyColors val="0"/>
        <c:ser>
          <c:idx val="0"/>
          <c:order val="0"/>
          <c:tx>
            <c:strRef>
              <c:f>Sheet1!$B$1</c:f>
              <c:strCache>
                <c:ptCount val="1"/>
                <c:pt idx="0">
                  <c:v> 2</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Bière </c:v>
                </c:pt>
                <c:pt idx="1">
                  <c:v>Boisson chaude </c:v>
                </c:pt>
                <c:pt idx="2">
                  <c:v>Eau en bouteille </c:v>
                </c:pt>
                <c:pt idx="3">
                  <c:v>Vin </c:v>
                </c:pt>
                <c:pt idx="4">
                  <c:v>Apéritifs</c:v>
                </c:pt>
                <c:pt idx="5">
                  <c:v>Cocktails</c:v>
                </c:pt>
                <c:pt idx="6">
                  <c:v>Boissons soft</c:v>
                </c:pt>
                <c:pt idx="7">
                  <c:v>Alternatives sans alcool / no low </c:v>
                </c:pt>
                <c:pt idx="8">
                  <c:v>Boisson énergissante</c:v>
                </c:pt>
                <c:pt idx="9">
                  <c:v>Digestifs</c:v>
                </c:pt>
                <c:pt idx="10">
                  <c:v>Spiritueux</c:v>
                </c:pt>
                <c:pt idx="11">
                  <c:v>Cidre</c:v>
                </c:pt>
              </c:strCache>
            </c:strRef>
          </c:cat>
          <c:val>
            <c:numRef>
              <c:f>Sheet1!$B$2:$B$13</c:f>
              <c:numCache>
                <c:formatCode>0%</c:formatCode>
                <c:ptCount val="12"/>
                <c:pt idx="0">
                  <c:v>0.32450000000000001</c:v>
                </c:pt>
                <c:pt idx="1">
                  <c:v>0.2394</c:v>
                </c:pt>
                <c:pt idx="2">
                  <c:v>0.23669999999999999</c:v>
                </c:pt>
                <c:pt idx="3">
                  <c:v>0.23400000000000001</c:v>
                </c:pt>
                <c:pt idx="4">
                  <c:v>0.2021</c:v>
                </c:pt>
                <c:pt idx="5">
                  <c:v>0.17949999999999999</c:v>
                </c:pt>
                <c:pt idx="6">
                  <c:v>0.1676</c:v>
                </c:pt>
                <c:pt idx="7">
                  <c:v>8.3799999999999999E-2</c:v>
                </c:pt>
                <c:pt idx="8">
                  <c:v>6.25E-2</c:v>
                </c:pt>
                <c:pt idx="9">
                  <c:v>5.0500000000000003E-2</c:v>
                </c:pt>
                <c:pt idx="10">
                  <c:v>4.7899999999999998E-2</c:v>
                </c:pt>
                <c:pt idx="11">
                  <c:v>4.2599999999999999E-2</c:v>
                </c:pt>
              </c:numCache>
            </c:numRef>
          </c:val>
          <c:extLst>
            <c:ext xmlns:c16="http://schemas.microsoft.com/office/drawing/2014/chart" uri="{C3380CC4-5D6E-409C-BE32-E72D297353CC}">
              <c16:uniqueId val="{00000000-7414-45D2-B880-10BC91497B87}"/>
            </c:ext>
          </c:extLst>
        </c:ser>
        <c:dLbls>
          <c:dLblPos val="outEnd"/>
          <c:showLegendKey val="0"/>
          <c:showVal val="1"/>
          <c:showCatName val="0"/>
          <c:showSerName val="0"/>
          <c:showPercent val="0"/>
          <c:showBubbleSize val="0"/>
        </c:dLbls>
        <c:gapWidth val="77"/>
        <c:axId val="795713632"/>
        <c:axId val="795714464"/>
      </c:barChart>
      <c:catAx>
        <c:axId val="79571363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795714464"/>
        <c:crosses val="autoZero"/>
        <c:auto val="1"/>
        <c:lblAlgn val="ctr"/>
        <c:lblOffset val="100"/>
        <c:noMultiLvlLbl val="0"/>
      </c:catAx>
      <c:valAx>
        <c:axId val="795714464"/>
        <c:scaling>
          <c:orientation val="minMax"/>
          <c:max val="1"/>
        </c:scaling>
        <c:delete val="1"/>
        <c:axPos val="t"/>
        <c:numFmt formatCode="0%" sourceLinked="1"/>
        <c:majorTickMark val="out"/>
        <c:minorTickMark val="none"/>
        <c:tickLblPos val="nextTo"/>
        <c:crossAx val="795713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2"/>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03113783524265"/>
          <c:y val="1.4062533397483387E-2"/>
          <c:w val="0.7119688621647573"/>
          <c:h val="0.9484375031719055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Cocktails</c:v>
                </c:pt>
                <c:pt idx="1">
                  <c:v>Bière</c:v>
                </c:pt>
                <c:pt idx="2">
                  <c:v>Boissons softs</c:v>
                </c:pt>
                <c:pt idx="3">
                  <c:v>Boissons énergisantes</c:v>
                </c:pt>
                <c:pt idx="4">
                  <c:v>Vin</c:v>
                </c:pt>
                <c:pt idx="5">
                  <c:v>Apéritifs</c:v>
                </c:pt>
                <c:pt idx="6">
                  <c:v>Eau en bouteille</c:v>
                </c:pt>
                <c:pt idx="7">
                  <c:v>Boissons chaudes</c:v>
                </c:pt>
                <c:pt idx="8">
                  <c:v>Alternatives sans alcool/no low</c:v>
                </c:pt>
                <c:pt idx="9">
                  <c:v>Spititueux</c:v>
                </c:pt>
              </c:strCache>
            </c:strRef>
          </c:cat>
          <c:val>
            <c:numRef>
              <c:f>Sheet1!$B$2:$B$11</c:f>
              <c:numCache>
                <c:formatCode>0%</c:formatCode>
                <c:ptCount val="10"/>
                <c:pt idx="0">
                  <c:v>0.31840000000000002</c:v>
                </c:pt>
                <c:pt idx="1">
                  <c:v>0.21079999999999999</c:v>
                </c:pt>
                <c:pt idx="2">
                  <c:v>0.16139999999999999</c:v>
                </c:pt>
                <c:pt idx="3">
                  <c:v>0.13900000000000001</c:v>
                </c:pt>
                <c:pt idx="4">
                  <c:v>0.13</c:v>
                </c:pt>
                <c:pt idx="5">
                  <c:v>0.11210000000000001</c:v>
                </c:pt>
                <c:pt idx="6">
                  <c:v>0.11210000000000001</c:v>
                </c:pt>
                <c:pt idx="7">
                  <c:v>0.1076</c:v>
                </c:pt>
                <c:pt idx="8">
                  <c:v>0.1031</c:v>
                </c:pt>
                <c:pt idx="9">
                  <c:v>9.4200000000000006E-2</c:v>
                </c:pt>
              </c:numCache>
            </c:numRef>
          </c:val>
          <c:extLst>
            <c:ext xmlns:c16="http://schemas.microsoft.com/office/drawing/2014/chart" uri="{C3380CC4-5D6E-409C-BE32-E72D297353CC}">
              <c16:uniqueId val="{00000000-6A7B-4859-93A3-F249E684DA7B}"/>
            </c:ext>
          </c:extLst>
        </c:ser>
        <c:dLbls>
          <c:dLblPos val="outEnd"/>
          <c:showLegendKey val="0"/>
          <c:showVal val="1"/>
          <c:showCatName val="0"/>
          <c:showSerName val="0"/>
          <c:showPercent val="0"/>
          <c:showBubbleSize val="0"/>
        </c:dLbls>
        <c:gapWidth val="77"/>
        <c:axId val="795713632"/>
        <c:axId val="795714464"/>
      </c:barChart>
      <c:catAx>
        <c:axId val="79571363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795714464"/>
        <c:crosses val="autoZero"/>
        <c:auto val="1"/>
        <c:lblAlgn val="ctr"/>
        <c:lblOffset val="100"/>
        <c:noMultiLvlLbl val="0"/>
      </c:catAx>
      <c:valAx>
        <c:axId val="795714464"/>
        <c:scaling>
          <c:orientation val="minMax"/>
          <c:max val="1"/>
        </c:scaling>
        <c:delete val="1"/>
        <c:axPos val="t"/>
        <c:numFmt formatCode="0%" sourceLinked="1"/>
        <c:majorTickMark val="out"/>
        <c:minorTickMark val="none"/>
        <c:tickLblPos val="nextTo"/>
        <c:crossAx val="795713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66A_57FCF2ED.xml><?xml version="1.0" encoding="utf-8"?>
<p188:cmLst xmlns:a="http://schemas.openxmlformats.org/drawingml/2006/main" xmlns:r="http://schemas.openxmlformats.org/officeDocument/2006/relationships" xmlns:p188="http://schemas.microsoft.com/office/powerpoint/2018/8/main">
  <p188:cm id="{D58C54F6-8AD2-473B-930B-EB1A4695720D}" authorId="{F7F766BE-B959-3C9D-96BD-44CD098D999F}" created="2025-05-27T09:28:48">
    <pc:sldMkLst xmlns:pc="http://schemas.microsoft.com/office/powerpoint/2013/main/command">
      <pc:docMk/>
      <pc:sldMk cId="1476195053" sldId="2147481194"/>
    </pc:sldMkLst>
    <p188:replyLst>
      <p188:reply id="{753E75E2-DD16-43C9-92FF-E8124ACDA4F0}" authorId="{F7F766BE-B959-3C9D-96BD-44CD098D999F}" created="2025-05-27T09:29:02.016">
        <p188:txBody>
          <a:bodyPr/>
          <a:lstStyle/>
          <a:p>
            <a:r>
              <a:rPr lang="en-US"/>
              <a:t>or less occasional</a:t>
            </a:r>
          </a:p>
        </p188:txBody>
      </p188:reply>
    </p188:replyLst>
    <p188:txBody>
      <a:bodyPr/>
      <a:lstStyle/>
      <a:p>
        <a:r>
          <a:rPr lang="en-US"/>
          <a:t>drink led is less done by consumers but is more frequent than food visit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23F1B-88E9-40C9-90C0-51A038FDB74C}" type="datetimeFigureOut">
              <a:rPr lang="en-GB" smtClean="0"/>
              <a:t>12/06/2025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69797-F10C-4EB5-9800-F5B7589505E6}" type="slidenum">
              <a:rPr lang="en-GB" smtClean="0"/>
              <a:t>‹#›</a:t>
            </a:fld>
            <a:endParaRPr lang="en-GB"/>
          </a:p>
        </p:txBody>
      </p:sp>
    </p:spTree>
    <p:extLst>
      <p:ext uri="{BB962C8B-B14F-4D97-AF65-F5344CB8AC3E}">
        <p14:creationId xmlns:p14="http://schemas.microsoft.com/office/powerpoint/2010/main" val="68001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A520-50EF-3FC3-3486-ECF5187AC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ED144-D9C3-9729-CB8F-246625BC09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3A794-AF3F-A04E-18AD-4DCF39E6C0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0DFD6C-8CBA-E343-1C4D-D2F812A6301B}"/>
              </a:ext>
            </a:extLst>
          </p:cNvPr>
          <p:cNvSpPr>
            <a:spLocks noGrp="1"/>
          </p:cNvSpPr>
          <p:nvPr>
            <p:ph type="sldNum" sz="quarter" idx="5"/>
          </p:nvPr>
        </p:nvSpPr>
        <p:spPr/>
        <p:txBody>
          <a:bodyPr/>
          <a:lstStyle/>
          <a:p>
            <a:fld id="{27869797-F10C-4EB5-9800-F5B7589505E6}" type="slidenum">
              <a:rPr lang="en-GB" smtClean="0"/>
              <a:t>2</a:t>
            </a:fld>
            <a:endParaRPr lang="en-GB"/>
          </a:p>
        </p:txBody>
      </p:sp>
    </p:spTree>
    <p:extLst>
      <p:ext uri="{BB962C8B-B14F-4D97-AF65-F5344CB8AC3E}">
        <p14:creationId xmlns:p14="http://schemas.microsoft.com/office/powerpoint/2010/main" val="530222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9797-F10C-4EB5-9800-F5B7589505E6}" type="slidenum">
              <a:rPr lang="en-GB" smtClean="0"/>
              <a:t>20</a:t>
            </a:fld>
            <a:endParaRPr lang="en-GB"/>
          </a:p>
        </p:txBody>
      </p:sp>
    </p:spTree>
    <p:extLst>
      <p:ext uri="{BB962C8B-B14F-4D97-AF65-F5344CB8AC3E}">
        <p14:creationId xmlns:p14="http://schemas.microsoft.com/office/powerpoint/2010/main" val="101925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9797-F10C-4EB5-9800-F5B7589505E6}" type="slidenum">
              <a:rPr lang="en-GB" smtClean="0"/>
              <a:t>21</a:t>
            </a:fld>
            <a:endParaRPr lang="en-GB"/>
          </a:p>
        </p:txBody>
      </p:sp>
    </p:spTree>
    <p:extLst>
      <p:ext uri="{BB962C8B-B14F-4D97-AF65-F5344CB8AC3E}">
        <p14:creationId xmlns:p14="http://schemas.microsoft.com/office/powerpoint/2010/main" val="312857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F66F45-FDDF-44BF-803A-AE04C7C78F29}" type="slidenum">
              <a:rPr lang="en-GB" smtClean="0"/>
              <a:t>5</a:t>
            </a:fld>
            <a:endParaRPr lang="en-GB"/>
          </a:p>
        </p:txBody>
      </p:sp>
    </p:spTree>
    <p:extLst>
      <p:ext uri="{BB962C8B-B14F-4D97-AF65-F5344CB8AC3E}">
        <p14:creationId xmlns:p14="http://schemas.microsoft.com/office/powerpoint/2010/main" val="303140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869797-F10C-4EB5-9800-F5B7589505E6}" type="slidenum">
              <a:rPr lang="en-GB" smtClean="0"/>
              <a:t>6</a:t>
            </a:fld>
            <a:endParaRPr lang="en-GB"/>
          </a:p>
        </p:txBody>
      </p:sp>
    </p:spTree>
    <p:extLst>
      <p:ext uri="{BB962C8B-B14F-4D97-AF65-F5344CB8AC3E}">
        <p14:creationId xmlns:p14="http://schemas.microsoft.com/office/powerpoint/2010/main" val="162350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869797-F10C-4EB5-9800-F5B7589505E6}" type="slidenum">
              <a:rPr lang="en-GB" smtClean="0"/>
              <a:t>7</a:t>
            </a:fld>
            <a:endParaRPr lang="en-GB"/>
          </a:p>
        </p:txBody>
      </p:sp>
    </p:spTree>
    <p:extLst>
      <p:ext uri="{BB962C8B-B14F-4D97-AF65-F5344CB8AC3E}">
        <p14:creationId xmlns:p14="http://schemas.microsoft.com/office/powerpoint/2010/main" val="207403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869797-F10C-4EB5-9800-F5B7589505E6}" type="slidenum">
              <a:rPr lang="en-GB" smtClean="0"/>
              <a:t>10</a:t>
            </a:fld>
            <a:endParaRPr lang="en-GB"/>
          </a:p>
        </p:txBody>
      </p:sp>
    </p:spTree>
    <p:extLst>
      <p:ext uri="{BB962C8B-B14F-4D97-AF65-F5344CB8AC3E}">
        <p14:creationId xmlns:p14="http://schemas.microsoft.com/office/powerpoint/2010/main" val="399230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869797-F10C-4EB5-9800-F5B7589505E6}" type="slidenum">
              <a:rPr lang="en-GB" smtClean="0"/>
              <a:t>12</a:t>
            </a:fld>
            <a:endParaRPr lang="en-GB"/>
          </a:p>
        </p:txBody>
      </p:sp>
    </p:spTree>
    <p:extLst>
      <p:ext uri="{BB962C8B-B14F-4D97-AF65-F5344CB8AC3E}">
        <p14:creationId xmlns:p14="http://schemas.microsoft.com/office/powerpoint/2010/main" val="180807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9797-F10C-4EB5-9800-F5B7589505E6}" type="slidenum">
              <a:rPr lang="en-GB" smtClean="0"/>
              <a:t>13</a:t>
            </a:fld>
            <a:endParaRPr lang="en-GB"/>
          </a:p>
        </p:txBody>
      </p:sp>
    </p:spTree>
    <p:extLst>
      <p:ext uri="{BB962C8B-B14F-4D97-AF65-F5344CB8AC3E}">
        <p14:creationId xmlns:p14="http://schemas.microsoft.com/office/powerpoint/2010/main" val="1212889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9797-F10C-4EB5-9800-F5B7589505E6}" type="slidenum">
              <a:rPr lang="en-GB" smtClean="0"/>
              <a:t>17</a:t>
            </a:fld>
            <a:endParaRPr lang="en-GB"/>
          </a:p>
        </p:txBody>
      </p:sp>
    </p:spTree>
    <p:extLst>
      <p:ext uri="{BB962C8B-B14F-4D97-AF65-F5344CB8AC3E}">
        <p14:creationId xmlns:p14="http://schemas.microsoft.com/office/powerpoint/2010/main" val="427623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9797-F10C-4EB5-9800-F5B7589505E6}" type="slidenum">
              <a:rPr lang="en-GB" smtClean="0"/>
              <a:t>18</a:t>
            </a:fld>
            <a:endParaRPr lang="en-GB"/>
          </a:p>
        </p:txBody>
      </p:sp>
    </p:spTree>
    <p:extLst>
      <p:ext uri="{BB962C8B-B14F-4D97-AF65-F5344CB8AC3E}">
        <p14:creationId xmlns:p14="http://schemas.microsoft.com/office/powerpoint/2010/main" val="2133125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4954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2"/>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2"/>
                </a:solidFill>
              </a:rPr>
              <a:t>© 2025 Nielsen Consumer LLC. All Rights Reserved.</a:t>
            </a:r>
          </a:p>
        </p:txBody>
      </p:sp>
      <p:pic>
        <p:nvPicPr>
          <p:cNvPr id="12" name="Picture 11">
            <a:extLst>
              <a:ext uri="{FF2B5EF4-FFF2-40B4-BE49-F238E27FC236}">
                <a16:creationId xmlns:a16="http://schemas.microsoft.com/office/drawing/2014/main" id="{B7158898-1E92-CD7F-C1D6-36DB37AAE1A4}"/>
              </a:ext>
            </a:extLst>
          </p:cNvPr>
          <p:cNvPicPr>
            <a:picLocks noChangeAspect="1"/>
          </p:cNvPicPr>
          <p:nvPr/>
        </p:nvPicPr>
        <p:blipFill>
          <a:blip r:embed="rId2"/>
          <a:srcRect l="11168" t="16113" r="11561" b="14410"/>
          <a:stretch/>
        </p:blipFill>
        <p:spPr>
          <a:xfrm>
            <a:off x="10037853" y="301812"/>
            <a:ext cx="1551398" cy="753756"/>
          </a:xfrm>
          <a:prstGeom prst="rect">
            <a:avLst/>
          </a:prstGeom>
        </p:spPr>
      </p:pic>
      <p:pic>
        <p:nvPicPr>
          <p:cNvPr id="11" name="Graphic 10">
            <a:extLst>
              <a:ext uri="{FF2B5EF4-FFF2-40B4-BE49-F238E27FC236}">
                <a16:creationId xmlns:a16="http://schemas.microsoft.com/office/drawing/2014/main" id="{5E9A4047-540A-02A8-8845-447860105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413" y="458508"/>
            <a:ext cx="3058757" cy="555384"/>
          </a:xfrm>
          <a:prstGeom prst="rect">
            <a:avLst/>
          </a:prstGeom>
        </p:spPr>
      </p:pic>
    </p:spTree>
    <p:extLst>
      <p:ext uri="{BB962C8B-B14F-4D97-AF65-F5344CB8AC3E}">
        <p14:creationId xmlns:p14="http://schemas.microsoft.com/office/powerpoint/2010/main" val="111074582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1" name="Graphic 10">
            <a:extLst>
              <a:ext uri="{FF2B5EF4-FFF2-40B4-BE49-F238E27FC236}">
                <a16:creationId xmlns:a16="http://schemas.microsoft.com/office/drawing/2014/main" id="{0C3B0B99-D962-36D0-B9D6-63DF56E1E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6" y="5728835"/>
            <a:ext cx="3058757" cy="555384"/>
          </a:xfrm>
          <a:prstGeom prst="rect">
            <a:avLst/>
          </a:prstGeom>
        </p:spPr>
      </p:pic>
      <p:pic>
        <p:nvPicPr>
          <p:cNvPr id="13" name="Picture 12">
            <a:extLst>
              <a:ext uri="{FF2B5EF4-FFF2-40B4-BE49-F238E27FC236}">
                <a16:creationId xmlns:a16="http://schemas.microsoft.com/office/drawing/2014/main" id="{90C03EEC-2EE1-61EB-974B-4DFC8C9195D3}"/>
              </a:ext>
            </a:extLst>
          </p:cNvPr>
          <p:cNvPicPr>
            <a:picLocks noChangeAspect="1"/>
          </p:cNvPicPr>
          <p:nvPr/>
        </p:nvPicPr>
        <p:blipFill>
          <a:blip r:embed="rId5"/>
          <a:srcRect l="11168" t="16113" r="11561" b="14410"/>
          <a:stretch/>
        </p:blipFill>
        <p:spPr>
          <a:xfrm>
            <a:off x="3833729" y="5598817"/>
            <a:ext cx="1551398" cy="753756"/>
          </a:xfrm>
          <a:prstGeom prst="rect">
            <a:avLst/>
          </a:prstGeom>
        </p:spPr>
      </p:pic>
    </p:spTree>
    <p:extLst>
      <p:ext uri="{BB962C8B-B14F-4D97-AF65-F5344CB8AC3E}">
        <p14:creationId xmlns:p14="http://schemas.microsoft.com/office/powerpoint/2010/main" val="257591200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Photo Circle">
    <p:spTree>
      <p:nvGrpSpPr>
        <p:cNvPr id="1" name=""/>
        <p:cNvGrpSpPr/>
        <p:nvPr/>
      </p:nvGrpSpPr>
      <p:grpSpPr>
        <a:xfrm>
          <a:off x="0" y="0"/>
          <a:ext cx="0" cy="0"/>
          <a:chOff x="0" y="0"/>
          <a:chExt cx="0" cy="0"/>
        </a:xfrm>
      </p:grpSpPr>
      <p:sp>
        <p:nvSpPr>
          <p:cNvPr id="29" name="Static Light Bkgd">
            <a:extLst>
              <a:ext uri="{FF2B5EF4-FFF2-40B4-BE49-F238E27FC236}">
                <a16:creationId xmlns:a16="http://schemas.microsoft.com/office/drawing/2014/main" id="{EE705342-7994-AFF3-15FD-F6FDEC9AE6B0}"/>
              </a:ext>
            </a:extLst>
          </p:cNvPr>
          <p:cNvSpPr>
            <a:spLocks noGrp="1" noRot="1" noMove="1" noResize="1" noEditPoints="1" noAdjustHandles="1" noChangeArrowheads="1" noChangeShapeType="1"/>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Photo Accent Circles">
            <a:extLst>
              <a:ext uri="{FF2B5EF4-FFF2-40B4-BE49-F238E27FC236}">
                <a16:creationId xmlns:a16="http://schemas.microsoft.com/office/drawing/2014/main" id="{05F2AB47-2DD7-8B76-D4C4-88A3A382FA8A}"/>
              </a:ext>
            </a:extLst>
          </p:cNvPr>
          <p:cNvGrpSpPr>
            <a:grpSpLocks noGrp="1" noUngrp="1" noRot="1" noMove="1" noResize="1"/>
          </p:cNvGrpSpPr>
          <p:nvPr/>
        </p:nvGrpSpPr>
        <p:grpSpPr>
          <a:xfrm>
            <a:off x="5942370" y="1"/>
            <a:ext cx="6249631" cy="6778171"/>
            <a:chOff x="5942370" y="1"/>
            <a:chExt cx="6249631" cy="6778171"/>
          </a:xfrm>
        </p:grpSpPr>
        <p:sp>
          <p:nvSpPr>
            <p:cNvPr id="28" name="Freeform: Shape 27">
              <a:extLst>
                <a:ext uri="{FF2B5EF4-FFF2-40B4-BE49-F238E27FC236}">
                  <a16:creationId xmlns:a16="http://schemas.microsoft.com/office/drawing/2014/main" id="{41DBC157-DD06-141E-B188-1EB8D24163C1}"/>
                </a:ext>
              </a:extLst>
            </p:cNvPr>
            <p:cNvSpPr>
              <a:spLocks noGrp="1" noRot="1" noMove="1" noResize="1" noEditPoints="1" noAdjustHandles="1" noChangeArrowheads="1" noChangeShapeType="1"/>
            </p:cNvSpPr>
            <p:nvPr/>
          </p:nvSpPr>
          <p:spPr>
            <a:xfrm>
              <a:off x="5942370" y="1"/>
              <a:ext cx="6249631" cy="6778171"/>
            </a:xfrm>
            <a:custGeom>
              <a:avLst/>
              <a:gdLst>
                <a:gd name="connsiteX0" fmla="*/ 1133398 w 6249631"/>
                <a:gd name="connsiteY0" fmla="*/ 0 h 6778171"/>
                <a:gd name="connsiteX1" fmla="*/ 6249631 w 6249631"/>
                <a:gd name="connsiteY1" fmla="*/ 0 h 6778171"/>
                <a:gd name="connsiteX2" fmla="*/ 6249631 w 6249631"/>
                <a:gd name="connsiteY2" fmla="*/ 6079239 h 6778171"/>
                <a:gd name="connsiteX3" fmla="*/ 6227147 w 6249631"/>
                <a:gd name="connsiteY3" fmla="*/ 6096052 h 6778171"/>
                <a:gd name="connsiteX4" fmla="*/ 3994041 w 6249631"/>
                <a:gd name="connsiteY4" fmla="*/ 6778171 h 6778171"/>
                <a:gd name="connsiteX5" fmla="*/ 0 w 6249631"/>
                <a:gd name="connsiteY5" fmla="*/ 2784130 h 6778171"/>
                <a:gd name="connsiteX6" fmla="*/ 912045 w 6249631"/>
                <a:gd name="connsiteY6" fmla="*/ 243549 h 677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631" h="6778171">
                  <a:moveTo>
                    <a:pt x="1133398" y="0"/>
                  </a:moveTo>
                  <a:lnTo>
                    <a:pt x="6249631" y="0"/>
                  </a:lnTo>
                  <a:lnTo>
                    <a:pt x="6249631" y="6079239"/>
                  </a:lnTo>
                  <a:lnTo>
                    <a:pt x="6227147" y="6096052"/>
                  </a:lnTo>
                  <a:cubicBezTo>
                    <a:pt x="5589694" y="6526707"/>
                    <a:pt x="4821234" y="6778171"/>
                    <a:pt x="3994041" y="6778171"/>
                  </a:cubicBezTo>
                  <a:cubicBezTo>
                    <a:pt x="1788193" y="6778171"/>
                    <a:pt x="0" y="4989978"/>
                    <a:pt x="0" y="2784130"/>
                  </a:cubicBezTo>
                  <a:cubicBezTo>
                    <a:pt x="0" y="1819072"/>
                    <a:pt x="342272" y="933955"/>
                    <a:pt x="912045" y="243549"/>
                  </a:cubicBezTo>
                  <a:close/>
                </a:path>
              </a:pathLst>
            </a:cu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21" name="Freeform: Shape 20">
              <a:extLst>
                <a:ext uri="{FF2B5EF4-FFF2-40B4-BE49-F238E27FC236}">
                  <a16:creationId xmlns:a16="http://schemas.microsoft.com/office/drawing/2014/main" id="{95D9CB59-0278-69D3-1B88-9D97D9D9BF66}"/>
                </a:ext>
              </a:extLst>
            </p:cNvPr>
            <p:cNvSpPr>
              <a:spLocks noGrp="1" noRot="1" noMove="1" noResize="1" noEditPoints="1" noAdjustHandles="1" noChangeArrowheads="1" noChangeShapeType="1"/>
            </p:cNvSpPr>
            <p:nvPr/>
          </p:nvSpPr>
          <p:spPr>
            <a:xfrm>
              <a:off x="6596886" y="1"/>
              <a:ext cx="5595114" cy="6115087"/>
            </a:xfrm>
            <a:custGeom>
              <a:avLst/>
              <a:gdLst>
                <a:gd name="connsiteX0" fmla="*/ 1504880 w 5595114"/>
                <a:gd name="connsiteY0" fmla="*/ 0 h 6115087"/>
                <a:gd name="connsiteX1" fmla="*/ 5157035 w 5595114"/>
                <a:gd name="connsiteY1" fmla="*/ 0 h 6115087"/>
                <a:gd name="connsiteX2" fmla="*/ 5193327 w 5595114"/>
                <a:gd name="connsiteY2" fmla="*/ 22048 h 6115087"/>
                <a:gd name="connsiteX3" fmla="*/ 5449755 w 5595114"/>
                <a:gd name="connsiteY3" fmla="*/ 213802 h 6115087"/>
                <a:gd name="connsiteX4" fmla="*/ 5595114 w 5595114"/>
                <a:gd name="connsiteY4" fmla="*/ 345913 h 6115087"/>
                <a:gd name="connsiteX5" fmla="*/ 5595114 w 5595114"/>
                <a:gd name="connsiteY5" fmla="*/ 5222347 h 6115087"/>
                <a:gd name="connsiteX6" fmla="*/ 5449755 w 5595114"/>
                <a:gd name="connsiteY6" fmla="*/ 5354459 h 6115087"/>
                <a:gd name="connsiteX7" fmla="*/ 3330957 w 5595114"/>
                <a:gd name="connsiteY7" fmla="*/ 6115087 h 6115087"/>
                <a:gd name="connsiteX8" fmla="*/ 0 w 5595114"/>
                <a:gd name="connsiteY8" fmla="*/ 2784130 h 6115087"/>
                <a:gd name="connsiteX9" fmla="*/ 1468588 w 5595114"/>
                <a:gd name="connsiteY9" fmla="*/ 22048 h 61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114" h="6115087">
                  <a:moveTo>
                    <a:pt x="1504880" y="0"/>
                  </a:moveTo>
                  <a:lnTo>
                    <a:pt x="5157035" y="0"/>
                  </a:lnTo>
                  <a:lnTo>
                    <a:pt x="5193327" y="22048"/>
                  </a:lnTo>
                  <a:cubicBezTo>
                    <a:pt x="5281931" y="81908"/>
                    <a:pt x="5367500" y="145919"/>
                    <a:pt x="5449755" y="213802"/>
                  </a:cubicBezTo>
                  <a:lnTo>
                    <a:pt x="5595114" y="345913"/>
                  </a:lnTo>
                  <a:lnTo>
                    <a:pt x="5595114" y="5222347"/>
                  </a:lnTo>
                  <a:lnTo>
                    <a:pt x="5449755" y="5354459"/>
                  </a:lnTo>
                  <a:cubicBezTo>
                    <a:pt x="4873969" y="5829639"/>
                    <a:pt x="4135798" y="6115087"/>
                    <a:pt x="3330957" y="6115087"/>
                  </a:cubicBezTo>
                  <a:cubicBezTo>
                    <a:pt x="1491320" y="6115087"/>
                    <a:pt x="0" y="4623767"/>
                    <a:pt x="0" y="2784130"/>
                  </a:cubicBezTo>
                  <a:cubicBezTo>
                    <a:pt x="0" y="1634357"/>
                    <a:pt x="582547" y="620645"/>
                    <a:pt x="1468588" y="22048"/>
                  </a:cubicBezTo>
                  <a:close/>
                </a:path>
              </a:pathLst>
            </a:custGeom>
            <a:solidFill>
              <a:srgbClr val="DADA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DADADA"/>
                </a:solidFill>
              </a:endParaRPr>
            </a:p>
          </p:txBody>
        </p:sp>
        <p:sp>
          <p:nvSpPr>
            <p:cNvPr id="23" name="Freeform: Shape 22">
              <a:extLst>
                <a:ext uri="{FF2B5EF4-FFF2-40B4-BE49-F238E27FC236}">
                  <a16:creationId xmlns:a16="http://schemas.microsoft.com/office/drawing/2014/main" id="{CEF44984-8F7A-8C11-AE43-676924BE717A}"/>
                </a:ext>
              </a:extLst>
            </p:cNvPr>
            <p:cNvSpPr>
              <a:spLocks noGrp="1" noRot="1" noMove="1" noResize="1" noEditPoints="1" noAdjustHandles="1" noChangeArrowheads="1" noChangeShapeType="1"/>
            </p:cNvSpPr>
            <p:nvPr/>
          </p:nvSpPr>
          <p:spPr>
            <a:xfrm>
              <a:off x="7172234" y="28520"/>
              <a:ext cx="5019767" cy="5511220"/>
            </a:xfrm>
            <a:custGeom>
              <a:avLst/>
              <a:gdLst>
                <a:gd name="connsiteX0" fmla="*/ 2755610 w 5019767"/>
                <a:gd name="connsiteY0" fmla="*/ 0 h 5511220"/>
                <a:gd name="connsiteX1" fmla="*/ 4881972 w 5019767"/>
                <a:gd name="connsiteY1" fmla="*/ 1002786 h 5511220"/>
                <a:gd name="connsiteX2" fmla="*/ 5019767 w 5019767"/>
                <a:gd name="connsiteY2" fmla="*/ 1187056 h 5511220"/>
                <a:gd name="connsiteX3" fmla="*/ 5019767 w 5019767"/>
                <a:gd name="connsiteY3" fmla="*/ 4324164 h 5511220"/>
                <a:gd name="connsiteX4" fmla="*/ 4881972 w 5019767"/>
                <a:gd name="connsiteY4" fmla="*/ 4508434 h 5511220"/>
                <a:gd name="connsiteX5" fmla="*/ 2755610 w 5019767"/>
                <a:gd name="connsiteY5" fmla="*/ 5511220 h 5511220"/>
                <a:gd name="connsiteX6" fmla="*/ 0 w 5019767"/>
                <a:gd name="connsiteY6" fmla="*/ 2755610 h 5511220"/>
                <a:gd name="connsiteX7" fmla="*/ 2755610 w 5019767"/>
                <a:gd name="connsiteY7" fmla="*/ 0 h 551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9767" h="5511220">
                  <a:moveTo>
                    <a:pt x="2755610" y="0"/>
                  </a:moveTo>
                  <a:cubicBezTo>
                    <a:pt x="3611668" y="0"/>
                    <a:pt x="4376553" y="390360"/>
                    <a:pt x="4881972" y="1002786"/>
                  </a:cubicBezTo>
                  <a:lnTo>
                    <a:pt x="5019767" y="1187056"/>
                  </a:lnTo>
                  <a:lnTo>
                    <a:pt x="5019767" y="4324164"/>
                  </a:lnTo>
                  <a:lnTo>
                    <a:pt x="4881972" y="4508434"/>
                  </a:lnTo>
                  <a:cubicBezTo>
                    <a:pt x="4376553" y="5120861"/>
                    <a:pt x="3611668" y="5511220"/>
                    <a:pt x="2755610" y="5511220"/>
                  </a:cubicBezTo>
                  <a:cubicBezTo>
                    <a:pt x="1233729" y="5511220"/>
                    <a:pt x="0" y="4277491"/>
                    <a:pt x="0" y="2755610"/>
                  </a:cubicBezTo>
                  <a:cubicBezTo>
                    <a:pt x="0" y="1233729"/>
                    <a:pt x="1233729" y="0"/>
                    <a:pt x="275561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9" name="Copyright Line">
            <a:extLst>
              <a:ext uri="{FF2B5EF4-FFF2-40B4-BE49-F238E27FC236}">
                <a16:creationId xmlns:a16="http://schemas.microsoft.com/office/drawing/2014/main" id="{D2389545-B6D7-497B-37D4-C8C4C52F8A14}"/>
              </a:ext>
            </a:extLst>
          </p:cNvPr>
          <p:cNvSpPr txBox="1">
            <a:spLocks noGrp="1" noRot="1" noMove="1" noResize="1" noEditPoints="1" noAdjustHandles="1" noChangeArrowheads="1" noChangeShapeType="1"/>
          </p:cNvSpPr>
          <p:nvPr/>
        </p:nvSpPr>
        <p:spPr>
          <a:xfrm>
            <a:off x="288558" y="6536553"/>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rgbClr val="BBBBBB"/>
                </a:solidFill>
                <a:latin typeface="+mn-lt"/>
                <a:ea typeface="+mn-ea"/>
                <a:cs typeface="+mn-cs"/>
              </a:rPr>
              <a:t>© </a:t>
            </a:r>
            <a:fld id="{8BFAE56B-6D08-4B3F-AB76-3783A8251C9C}" type="datetimeyyyy">
              <a:rPr lang="en-US" sz="700" kern="1200" smtClean="0">
                <a:solidFill>
                  <a:srgbClr val="BBBBBB"/>
                </a:solidFill>
                <a:latin typeface="+mn-lt"/>
                <a:ea typeface="+mn-ea"/>
                <a:cs typeface="+mn-cs"/>
              </a:rPr>
              <a:pPr marL="0" marR="0" indent="0" algn="l" defTabSz="914400" rtl="0" eaLnBrk="1" fontAlgn="auto" latinLnBrk="0" hangingPunct="1">
                <a:lnSpc>
                  <a:spcPct val="100000"/>
                </a:lnSpc>
                <a:spcBef>
                  <a:spcPts val="0"/>
                </a:spcBef>
                <a:spcAft>
                  <a:spcPts val="0"/>
                </a:spcAft>
                <a:buClrTx/>
                <a:buSzTx/>
                <a:buFontTx/>
                <a:buNone/>
                <a:tabLst/>
                <a:defRPr/>
              </a:pPr>
              <a:t>2025</a:t>
            </a:fld>
            <a:r>
              <a:rPr lang="en-US" sz="700" kern="1200">
                <a:solidFill>
                  <a:srgbClr val="BBBBBB"/>
                </a:solidFill>
                <a:latin typeface="+mn-lt"/>
                <a:ea typeface="+mn-ea"/>
                <a:cs typeface="+mn-cs"/>
              </a:rPr>
              <a:t> Nielsen Consumer LLC. All Rights Reserved.</a:t>
            </a:r>
          </a:p>
        </p:txBody>
      </p:sp>
      <p:sp>
        <p:nvSpPr>
          <p:cNvPr id="5" name="Confidential disclaimer">
            <a:extLst>
              <a:ext uri="{FF2B5EF4-FFF2-40B4-BE49-F238E27FC236}">
                <a16:creationId xmlns:a16="http://schemas.microsoft.com/office/drawing/2014/main" id="{0B3A39F8-8D7C-C8DD-497D-7F28EC8D8B6D}"/>
              </a:ext>
            </a:extLst>
          </p:cNvPr>
          <p:cNvSpPr txBox="1">
            <a:spLocks noGrp="1" noRot="1" noMove="1" noResize="1" noEditPoints="1" noAdjustHandles="1" noChangeArrowheads="1" noChangeShapeType="1"/>
          </p:cNvSpPr>
          <p:nvPr/>
        </p:nvSpPr>
        <p:spPr>
          <a:xfrm>
            <a:off x="10798636" y="6573016"/>
            <a:ext cx="1101264" cy="107722"/>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1">
                    <a:lumMod val="40000"/>
                    <a:lumOff val="60000"/>
                  </a:schemeClr>
                </a:solidFill>
                <a:latin typeface="+mn-lt"/>
                <a:ea typeface="+mn-ea"/>
                <a:cs typeface="+mn-cs"/>
              </a:rPr>
              <a:t>Confidential and proprietary</a:t>
            </a:r>
          </a:p>
        </p:txBody>
      </p:sp>
      <p:sp>
        <p:nvSpPr>
          <p:cNvPr id="25" name="Picture Placeholder">
            <a:extLst>
              <a:ext uri="{FF2B5EF4-FFF2-40B4-BE49-F238E27FC236}">
                <a16:creationId xmlns:a16="http://schemas.microsoft.com/office/drawing/2014/main" id="{278BDEAF-4B5A-EDEC-5FBB-5BDC0B1311E4}"/>
              </a:ext>
            </a:extLst>
          </p:cNvPr>
          <p:cNvSpPr>
            <a:spLocks noGrp="1" noRot="1" noMove="1" noResize="1" noEditPoints="1" noAdjustHandles="1" noChangeArrowheads="1" noChangeShapeType="1"/>
          </p:cNvSpPr>
          <p:nvPr>
            <p:ph type="pic" sz="quarter" idx="12" hasCustomPrompt="1"/>
          </p:nvPr>
        </p:nvSpPr>
        <p:spPr>
          <a:xfrm>
            <a:off x="7465671" y="321957"/>
            <a:ext cx="4726329" cy="4924346"/>
          </a:xfrm>
          <a:custGeom>
            <a:avLst/>
            <a:gdLst>
              <a:gd name="connsiteX0" fmla="*/ 2462173 w 4726329"/>
              <a:gd name="connsiteY0" fmla="*/ 0 h 4924346"/>
              <a:gd name="connsiteX1" fmla="*/ 4627175 w 4726329"/>
              <a:gd name="connsiteY1" fmla="*/ 1288555 h 4924346"/>
              <a:gd name="connsiteX2" fmla="*/ 4726329 w 4726329"/>
              <a:gd name="connsiteY2" fmla="*/ 1494386 h 4924346"/>
              <a:gd name="connsiteX3" fmla="*/ 4726329 w 4726329"/>
              <a:gd name="connsiteY3" fmla="*/ 3429960 h 4924346"/>
              <a:gd name="connsiteX4" fmla="*/ 4627175 w 4726329"/>
              <a:gd name="connsiteY4" fmla="*/ 3635791 h 4924346"/>
              <a:gd name="connsiteX5" fmla="*/ 2462173 w 4726329"/>
              <a:gd name="connsiteY5" fmla="*/ 4924346 h 4924346"/>
              <a:gd name="connsiteX6" fmla="*/ 0 w 4726329"/>
              <a:gd name="connsiteY6" fmla="*/ 2462173 h 4924346"/>
              <a:gd name="connsiteX7" fmla="*/ 2462173 w 4726329"/>
              <a:gd name="connsiteY7" fmla="*/ 0 h 492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329" h="4924346">
                <a:moveTo>
                  <a:pt x="2462173" y="0"/>
                </a:moveTo>
                <a:cubicBezTo>
                  <a:pt x="3397050" y="0"/>
                  <a:pt x="4210233" y="521034"/>
                  <a:pt x="4627175" y="1288555"/>
                </a:cubicBezTo>
                <a:lnTo>
                  <a:pt x="4726329" y="1494386"/>
                </a:lnTo>
                <a:lnTo>
                  <a:pt x="4726329" y="3429960"/>
                </a:lnTo>
                <a:lnTo>
                  <a:pt x="4627175" y="3635791"/>
                </a:lnTo>
                <a:cubicBezTo>
                  <a:pt x="4210233" y="4403313"/>
                  <a:pt x="3397050" y="4924346"/>
                  <a:pt x="2462173" y="4924346"/>
                </a:cubicBezTo>
                <a:cubicBezTo>
                  <a:pt x="1102352" y="4924346"/>
                  <a:pt x="0" y="3821994"/>
                  <a:pt x="0" y="2462173"/>
                </a:cubicBezTo>
                <a:cubicBezTo>
                  <a:pt x="0" y="1102352"/>
                  <a:pt x="1102352" y="0"/>
                  <a:pt x="2462173" y="0"/>
                </a:cubicBezTo>
                <a:close/>
              </a:path>
            </a:pathLst>
          </a:custGeom>
          <a:solidFill>
            <a:srgbClr val="777777"/>
          </a:solidFill>
        </p:spPr>
        <p:txBody>
          <a:bodyPr wrap="square" anchor="ctr" anchorCtr="1">
            <a:noAutofit/>
          </a:bodyPr>
          <a:lstStyle>
            <a:lvl1pPr marL="0" indent="0" algn="ctr">
              <a:buNone/>
              <a:defRPr>
                <a:solidFill>
                  <a:srgbClr val="FFFFFF"/>
                </a:solidFill>
              </a:defRPr>
            </a:lvl1pPr>
          </a:lstStyle>
          <a:p>
            <a:r>
              <a:rPr lang="en-US"/>
              <a:t>Click picture icon to add photo</a:t>
            </a:r>
          </a:p>
        </p:txBody>
      </p:sp>
      <p:sp>
        <p:nvSpPr>
          <p:cNvPr id="11" name="Date Placeholder">
            <a:extLst>
              <a:ext uri="{FF2B5EF4-FFF2-40B4-BE49-F238E27FC236}">
                <a16:creationId xmlns:a16="http://schemas.microsoft.com/office/drawing/2014/main" id="{56FDEAC7-8736-5846-42B8-66DC00FA3B94}"/>
              </a:ext>
            </a:extLst>
          </p:cNvPr>
          <p:cNvSpPr>
            <a:spLocks noGrp="1" noRot="1" noMove="1" noResize="1" noEditPoints="1" noAdjustHandles="1" noChangeArrowheads="1" noChangeShapeType="1"/>
          </p:cNvSpPr>
          <p:nvPr>
            <p:ph type="dt" sz="half" idx="14"/>
          </p:nvPr>
        </p:nvSpPr>
        <p:spPr>
          <a:xfrm>
            <a:off x="292100" y="5036705"/>
            <a:ext cx="1744664" cy="282957"/>
          </a:xfrm>
        </p:spPr>
        <p:txBody>
          <a:bodyPr/>
          <a:lstStyle>
            <a:lvl1pPr>
              <a:defRPr sz="1200">
                <a:solidFill>
                  <a:schemeClr val="tx2"/>
                </a:solidFill>
              </a:defRPr>
            </a:lvl1pPr>
          </a:lstStyle>
          <a:p>
            <a:fld id="{1C2394C5-9FC7-4913-9E8E-D41BCF75875A}" type="datetime1">
              <a:rPr lang="en-GB" smtClean="0"/>
              <a:pPr/>
              <a:t>12/06/2025</a:t>
            </a:fld>
            <a:endParaRPr lang="en-GB"/>
          </a:p>
        </p:txBody>
      </p:sp>
      <p:sp>
        <p:nvSpPr>
          <p:cNvPr id="3" name="Title/Dept Placeholder">
            <a:extLst>
              <a:ext uri="{FF2B5EF4-FFF2-40B4-BE49-F238E27FC236}">
                <a16:creationId xmlns:a16="http://schemas.microsoft.com/office/drawing/2014/main" id="{F49547DD-E825-E7A3-C48A-64AA78C199D4}"/>
              </a:ext>
            </a:extLst>
          </p:cNvPr>
          <p:cNvSpPr>
            <a:spLocks noGrp="1" noRot="1" noMove="1" noResize="1" noEditPoints="1" noAdjustHandles="1" noChangeArrowheads="1" noChangeShapeType="1"/>
          </p:cNvSpPr>
          <p:nvPr>
            <p:ph type="body" sz="quarter" idx="11" hasCustomPrompt="1"/>
          </p:nvPr>
        </p:nvSpPr>
        <p:spPr>
          <a:xfrm>
            <a:off x="292100" y="4560602"/>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2" name="Presenter Name Placeholder">
            <a:extLst>
              <a:ext uri="{FF2B5EF4-FFF2-40B4-BE49-F238E27FC236}">
                <a16:creationId xmlns:a16="http://schemas.microsoft.com/office/drawing/2014/main" id="{5A598B2A-BB91-C356-7BCC-18D04DA85A8D}"/>
              </a:ext>
            </a:extLst>
          </p:cNvPr>
          <p:cNvSpPr>
            <a:spLocks noGrp="1" noRot="1" noMove="1" noResize="1" noEditPoints="1" noAdjustHandles="1" noChangeArrowheads="1" noChangeShapeType="1"/>
          </p:cNvSpPr>
          <p:nvPr>
            <p:ph type="body" sz="quarter" idx="10" hasCustomPrompt="1"/>
          </p:nvPr>
        </p:nvSpPr>
        <p:spPr>
          <a:xfrm>
            <a:off x="292100"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8" name="Subtitle Placeholder">
            <a:extLst>
              <a:ext uri="{FF2B5EF4-FFF2-40B4-BE49-F238E27FC236}">
                <a16:creationId xmlns:a16="http://schemas.microsoft.com/office/drawing/2014/main" id="{23B6A8FC-C3C4-F7DA-BF00-D56866D5808E}"/>
              </a:ext>
            </a:extLst>
          </p:cNvPr>
          <p:cNvSpPr>
            <a:spLocks noGrp="1" noRot="1" noMove="1" noResize="1" noEditPoints="1" noAdjustHandles="1" noChangeArrowheads="1" noChangeShapeType="1"/>
          </p:cNvSpPr>
          <p:nvPr>
            <p:ph type="subTitle" idx="1"/>
          </p:nvPr>
        </p:nvSpPr>
        <p:spPr>
          <a:xfrm>
            <a:off x="292100" y="3114710"/>
            <a:ext cx="6689729"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Placeholder">
            <a:extLst>
              <a:ext uri="{FF2B5EF4-FFF2-40B4-BE49-F238E27FC236}">
                <a16:creationId xmlns:a16="http://schemas.microsoft.com/office/drawing/2014/main" id="{615225DC-38B1-15E3-05E6-88F5A6B976CF}"/>
              </a:ext>
            </a:extLst>
          </p:cNvPr>
          <p:cNvSpPr>
            <a:spLocks noGrp="1" noRot="1" noMove="1" noResize="1" noEditPoints="1" noAdjustHandles="1" noChangeArrowheads="1" noChangeShapeType="1"/>
          </p:cNvSpPr>
          <p:nvPr>
            <p:ph type="ctrTitle" hasCustomPrompt="1"/>
          </p:nvPr>
        </p:nvSpPr>
        <p:spPr>
          <a:xfrm>
            <a:off x="292100" y="654818"/>
            <a:ext cx="6689729" cy="2387600"/>
          </a:xfrm>
          <a:prstGeom prst="rect">
            <a:avLst/>
          </a:prstGeom>
        </p:spPr>
        <p:txBody>
          <a:bodyPr anchor="b">
            <a:noAutofit/>
          </a:bodyPr>
          <a:lstStyle>
            <a:lvl1pPr algn="l">
              <a:defRPr sz="4400">
                <a:solidFill>
                  <a:schemeClr val="tx2"/>
                </a:solidFill>
              </a:defRPr>
            </a:lvl1pPr>
          </a:lstStyle>
          <a:p>
            <a:r>
              <a:rPr lang="en-US"/>
              <a:t>Insert your presentation title here maximum of three lines</a:t>
            </a:r>
          </a:p>
        </p:txBody>
      </p:sp>
      <p:pic>
        <p:nvPicPr>
          <p:cNvPr id="7" name="NielsenIQ GFK lockup" hidden="1">
            <a:extLst>
              <a:ext uri="{FF2B5EF4-FFF2-40B4-BE49-F238E27FC236}">
                <a16:creationId xmlns:a16="http://schemas.microsoft.com/office/drawing/2014/main" id="{0FDFD67B-3477-8375-7F26-D08E6067C995}"/>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122" y="5539740"/>
            <a:ext cx="3377876" cy="753596"/>
          </a:xfrm>
          <a:prstGeom prst="rect">
            <a:avLst/>
          </a:prstGeom>
        </p:spPr>
      </p:pic>
      <p:pic>
        <p:nvPicPr>
          <p:cNvPr id="14" name="NielsenIQ logo+wordmark" descr="A blue text on a black background&#10;&#10;Description automatically generated" hidden="1">
            <a:extLst>
              <a:ext uri="{FF2B5EF4-FFF2-40B4-BE49-F238E27FC236}">
                <a16:creationId xmlns:a16="http://schemas.microsoft.com/office/drawing/2014/main" id="{C8F8171E-1658-79B9-9EAC-E88E789EA287}"/>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288558" y="5563212"/>
            <a:ext cx="2155411" cy="743616"/>
          </a:xfrm>
          <a:prstGeom prst="rect">
            <a:avLst/>
          </a:prstGeom>
        </p:spPr>
      </p:pic>
      <p:sp>
        <p:nvSpPr>
          <p:cNvPr id="22" name="Nielsen wordmark">
            <a:extLst>
              <a:ext uri="{FF2B5EF4-FFF2-40B4-BE49-F238E27FC236}">
                <a16:creationId xmlns:a16="http://schemas.microsoft.com/office/drawing/2014/main" id="{D75B41C8-8FEA-463D-AB87-6F4962F7D5EE}"/>
              </a:ext>
            </a:extLst>
          </p:cNvPr>
          <p:cNvSpPr>
            <a:spLocks noGrp="1" noRot="1" noMove="1" noResize="1" noEditPoints="1" noAdjustHandles="1" noChangeArrowheads="1" noChangeShapeType="1"/>
          </p:cNvSpPr>
          <p:nvPr/>
        </p:nvSpPr>
        <p:spPr>
          <a:xfrm>
            <a:off x="295274" y="5686380"/>
            <a:ext cx="2855736" cy="51680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accent1"/>
          </a:solidFill>
          <a:ln w="7744" cap="flat">
            <a:noFill/>
            <a:prstDash val="solid"/>
            <a:miter/>
          </a:ln>
        </p:spPr>
        <p:txBody>
          <a:bodyPr wrap="square" rtlCol="0" anchor="ctr">
            <a:noAutofit/>
          </a:bodyPr>
          <a:lstStyle/>
          <a:p>
            <a:endParaRPr lang="en-US"/>
          </a:p>
        </p:txBody>
      </p:sp>
      <p:pic>
        <p:nvPicPr>
          <p:cNvPr id="10" name="Picture 9">
            <a:extLst>
              <a:ext uri="{FF2B5EF4-FFF2-40B4-BE49-F238E27FC236}">
                <a16:creationId xmlns:a16="http://schemas.microsoft.com/office/drawing/2014/main" id="{57A4C647-DFD3-BC6D-23B6-84805011FC85}"/>
              </a:ext>
            </a:extLst>
          </p:cNvPr>
          <p:cNvPicPr>
            <a:picLocks noChangeAspect="1"/>
          </p:cNvPicPr>
          <p:nvPr/>
        </p:nvPicPr>
        <p:blipFill>
          <a:blip r:embed="rId5"/>
          <a:srcRect l="11168" t="16113" r="11561" b="14410"/>
          <a:stretch/>
        </p:blipFill>
        <p:spPr>
          <a:xfrm>
            <a:off x="3833729" y="5598817"/>
            <a:ext cx="1551398" cy="753756"/>
          </a:xfrm>
          <a:prstGeom prst="rect">
            <a:avLst/>
          </a:prstGeom>
        </p:spPr>
      </p:pic>
    </p:spTree>
    <p:extLst>
      <p:ext uri="{BB962C8B-B14F-4D97-AF65-F5344CB8AC3E}">
        <p14:creationId xmlns:p14="http://schemas.microsoft.com/office/powerpoint/2010/main" val="20300231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Photo Circle Blue">
    <p:spTree>
      <p:nvGrpSpPr>
        <p:cNvPr id="1" name=""/>
        <p:cNvGrpSpPr/>
        <p:nvPr/>
      </p:nvGrpSpPr>
      <p:grpSpPr>
        <a:xfrm>
          <a:off x="0" y="0"/>
          <a:ext cx="0" cy="0"/>
          <a:chOff x="0" y="0"/>
          <a:chExt cx="0" cy="0"/>
        </a:xfrm>
      </p:grpSpPr>
      <p:sp>
        <p:nvSpPr>
          <p:cNvPr id="29" name="Static Light Bkgd">
            <a:extLst>
              <a:ext uri="{FF2B5EF4-FFF2-40B4-BE49-F238E27FC236}">
                <a16:creationId xmlns:a16="http://schemas.microsoft.com/office/drawing/2014/main" id="{EE705342-7994-AFF3-15FD-F6FDEC9AE6B0}"/>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Photo Accent Circles">
            <a:extLst>
              <a:ext uri="{FF2B5EF4-FFF2-40B4-BE49-F238E27FC236}">
                <a16:creationId xmlns:a16="http://schemas.microsoft.com/office/drawing/2014/main" id="{142AC587-6F39-6154-A37A-868A63F4F005}"/>
              </a:ext>
            </a:extLst>
          </p:cNvPr>
          <p:cNvGrpSpPr>
            <a:grpSpLocks noGrp="1" noUngrp="1" noRot="1" noMove="1" noResize="1"/>
          </p:cNvGrpSpPr>
          <p:nvPr/>
        </p:nvGrpSpPr>
        <p:grpSpPr>
          <a:xfrm>
            <a:off x="5942370" y="1"/>
            <a:ext cx="6249631" cy="6778171"/>
            <a:chOff x="5942370" y="1"/>
            <a:chExt cx="6249631" cy="6778171"/>
          </a:xfrm>
        </p:grpSpPr>
        <p:sp>
          <p:nvSpPr>
            <p:cNvPr id="28" name="Freeform: Shape 27">
              <a:extLst>
                <a:ext uri="{FF2B5EF4-FFF2-40B4-BE49-F238E27FC236}">
                  <a16:creationId xmlns:a16="http://schemas.microsoft.com/office/drawing/2014/main" id="{41DBC157-DD06-141E-B188-1EB8D24163C1}"/>
                </a:ext>
              </a:extLst>
            </p:cNvPr>
            <p:cNvSpPr>
              <a:spLocks noGrp="1" noRot="1" noMove="1" noResize="1" noEditPoints="1" noAdjustHandles="1" noChangeArrowheads="1" noChangeShapeType="1"/>
            </p:cNvSpPr>
            <p:nvPr/>
          </p:nvSpPr>
          <p:spPr>
            <a:xfrm>
              <a:off x="5942370" y="1"/>
              <a:ext cx="6249631" cy="6778171"/>
            </a:xfrm>
            <a:custGeom>
              <a:avLst/>
              <a:gdLst>
                <a:gd name="connsiteX0" fmla="*/ 1133398 w 6249631"/>
                <a:gd name="connsiteY0" fmla="*/ 0 h 6778171"/>
                <a:gd name="connsiteX1" fmla="*/ 6249631 w 6249631"/>
                <a:gd name="connsiteY1" fmla="*/ 0 h 6778171"/>
                <a:gd name="connsiteX2" fmla="*/ 6249631 w 6249631"/>
                <a:gd name="connsiteY2" fmla="*/ 6079239 h 6778171"/>
                <a:gd name="connsiteX3" fmla="*/ 6227147 w 6249631"/>
                <a:gd name="connsiteY3" fmla="*/ 6096052 h 6778171"/>
                <a:gd name="connsiteX4" fmla="*/ 3994041 w 6249631"/>
                <a:gd name="connsiteY4" fmla="*/ 6778171 h 6778171"/>
                <a:gd name="connsiteX5" fmla="*/ 0 w 6249631"/>
                <a:gd name="connsiteY5" fmla="*/ 2784130 h 6778171"/>
                <a:gd name="connsiteX6" fmla="*/ 912045 w 6249631"/>
                <a:gd name="connsiteY6" fmla="*/ 243549 h 677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9631" h="6778171">
                  <a:moveTo>
                    <a:pt x="1133398" y="0"/>
                  </a:moveTo>
                  <a:lnTo>
                    <a:pt x="6249631" y="0"/>
                  </a:lnTo>
                  <a:lnTo>
                    <a:pt x="6249631" y="6079239"/>
                  </a:lnTo>
                  <a:lnTo>
                    <a:pt x="6227147" y="6096052"/>
                  </a:lnTo>
                  <a:cubicBezTo>
                    <a:pt x="5589694" y="6526707"/>
                    <a:pt x="4821234" y="6778171"/>
                    <a:pt x="3994041" y="6778171"/>
                  </a:cubicBezTo>
                  <a:cubicBezTo>
                    <a:pt x="1788193" y="6778171"/>
                    <a:pt x="0" y="4989978"/>
                    <a:pt x="0" y="2784130"/>
                  </a:cubicBezTo>
                  <a:cubicBezTo>
                    <a:pt x="0" y="1819072"/>
                    <a:pt x="342272" y="933955"/>
                    <a:pt x="912045" y="243549"/>
                  </a:cubicBezTo>
                  <a:close/>
                </a:path>
              </a:pathLst>
            </a:custGeom>
            <a:solidFill>
              <a:srgbClr val="0A52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21" name="Freeform: Shape 20">
              <a:extLst>
                <a:ext uri="{FF2B5EF4-FFF2-40B4-BE49-F238E27FC236}">
                  <a16:creationId xmlns:a16="http://schemas.microsoft.com/office/drawing/2014/main" id="{95D9CB59-0278-69D3-1B88-9D97D9D9BF66}"/>
                </a:ext>
              </a:extLst>
            </p:cNvPr>
            <p:cNvSpPr>
              <a:spLocks noGrp="1" noRot="1" noMove="1" noResize="1" noEditPoints="1" noAdjustHandles="1" noChangeArrowheads="1" noChangeShapeType="1"/>
            </p:cNvSpPr>
            <p:nvPr/>
          </p:nvSpPr>
          <p:spPr>
            <a:xfrm>
              <a:off x="6596886" y="1"/>
              <a:ext cx="5595114" cy="6115087"/>
            </a:xfrm>
            <a:custGeom>
              <a:avLst/>
              <a:gdLst>
                <a:gd name="connsiteX0" fmla="*/ 1504880 w 5595114"/>
                <a:gd name="connsiteY0" fmla="*/ 0 h 6115087"/>
                <a:gd name="connsiteX1" fmla="*/ 5157035 w 5595114"/>
                <a:gd name="connsiteY1" fmla="*/ 0 h 6115087"/>
                <a:gd name="connsiteX2" fmla="*/ 5193327 w 5595114"/>
                <a:gd name="connsiteY2" fmla="*/ 22048 h 6115087"/>
                <a:gd name="connsiteX3" fmla="*/ 5449755 w 5595114"/>
                <a:gd name="connsiteY3" fmla="*/ 213802 h 6115087"/>
                <a:gd name="connsiteX4" fmla="*/ 5595114 w 5595114"/>
                <a:gd name="connsiteY4" fmla="*/ 345913 h 6115087"/>
                <a:gd name="connsiteX5" fmla="*/ 5595114 w 5595114"/>
                <a:gd name="connsiteY5" fmla="*/ 5222347 h 6115087"/>
                <a:gd name="connsiteX6" fmla="*/ 5449755 w 5595114"/>
                <a:gd name="connsiteY6" fmla="*/ 5354459 h 6115087"/>
                <a:gd name="connsiteX7" fmla="*/ 3330957 w 5595114"/>
                <a:gd name="connsiteY7" fmla="*/ 6115087 h 6115087"/>
                <a:gd name="connsiteX8" fmla="*/ 0 w 5595114"/>
                <a:gd name="connsiteY8" fmla="*/ 2784130 h 6115087"/>
                <a:gd name="connsiteX9" fmla="*/ 1468588 w 5595114"/>
                <a:gd name="connsiteY9" fmla="*/ 22048 h 61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114" h="6115087">
                  <a:moveTo>
                    <a:pt x="1504880" y="0"/>
                  </a:moveTo>
                  <a:lnTo>
                    <a:pt x="5157035" y="0"/>
                  </a:lnTo>
                  <a:lnTo>
                    <a:pt x="5193327" y="22048"/>
                  </a:lnTo>
                  <a:cubicBezTo>
                    <a:pt x="5281931" y="81908"/>
                    <a:pt x="5367500" y="145919"/>
                    <a:pt x="5449755" y="213802"/>
                  </a:cubicBezTo>
                  <a:lnTo>
                    <a:pt x="5595114" y="345913"/>
                  </a:lnTo>
                  <a:lnTo>
                    <a:pt x="5595114" y="5222347"/>
                  </a:lnTo>
                  <a:lnTo>
                    <a:pt x="5449755" y="5354459"/>
                  </a:lnTo>
                  <a:cubicBezTo>
                    <a:pt x="4873969" y="5829639"/>
                    <a:pt x="4135798" y="6115087"/>
                    <a:pt x="3330957" y="6115087"/>
                  </a:cubicBezTo>
                  <a:cubicBezTo>
                    <a:pt x="1491320" y="6115087"/>
                    <a:pt x="0" y="4623767"/>
                    <a:pt x="0" y="2784130"/>
                  </a:cubicBezTo>
                  <a:cubicBezTo>
                    <a:pt x="0" y="1634357"/>
                    <a:pt x="582547" y="620645"/>
                    <a:pt x="1468588" y="22048"/>
                  </a:cubicBezTo>
                  <a:close/>
                </a:path>
              </a:pathLst>
            </a:custGeom>
            <a:solidFill>
              <a:srgbClr val="0946C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DADADA"/>
                </a:solidFill>
              </a:endParaRPr>
            </a:p>
          </p:txBody>
        </p:sp>
        <p:sp>
          <p:nvSpPr>
            <p:cNvPr id="23" name="Freeform: Shape 22">
              <a:extLst>
                <a:ext uri="{FF2B5EF4-FFF2-40B4-BE49-F238E27FC236}">
                  <a16:creationId xmlns:a16="http://schemas.microsoft.com/office/drawing/2014/main" id="{CEF44984-8F7A-8C11-AE43-676924BE717A}"/>
                </a:ext>
              </a:extLst>
            </p:cNvPr>
            <p:cNvSpPr>
              <a:spLocks noGrp="1" noRot="1" noMove="1" noResize="1" noEditPoints="1" noAdjustHandles="1" noChangeArrowheads="1" noChangeShapeType="1"/>
            </p:cNvSpPr>
            <p:nvPr/>
          </p:nvSpPr>
          <p:spPr>
            <a:xfrm>
              <a:off x="7172234" y="28520"/>
              <a:ext cx="5019767" cy="5511220"/>
            </a:xfrm>
            <a:custGeom>
              <a:avLst/>
              <a:gdLst>
                <a:gd name="connsiteX0" fmla="*/ 2755610 w 5019767"/>
                <a:gd name="connsiteY0" fmla="*/ 0 h 5511220"/>
                <a:gd name="connsiteX1" fmla="*/ 4881972 w 5019767"/>
                <a:gd name="connsiteY1" fmla="*/ 1002786 h 5511220"/>
                <a:gd name="connsiteX2" fmla="*/ 5019767 w 5019767"/>
                <a:gd name="connsiteY2" fmla="*/ 1187056 h 5511220"/>
                <a:gd name="connsiteX3" fmla="*/ 5019767 w 5019767"/>
                <a:gd name="connsiteY3" fmla="*/ 4324164 h 5511220"/>
                <a:gd name="connsiteX4" fmla="*/ 4881972 w 5019767"/>
                <a:gd name="connsiteY4" fmla="*/ 4508434 h 5511220"/>
                <a:gd name="connsiteX5" fmla="*/ 2755610 w 5019767"/>
                <a:gd name="connsiteY5" fmla="*/ 5511220 h 5511220"/>
                <a:gd name="connsiteX6" fmla="*/ 0 w 5019767"/>
                <a:gd name="connsiteY6" fmla="*/ 2755610 h 5511220"/>
                <a:gd name="connsiteX7" fmla="*/ 2755610 w 5019767"/>
                <a:gd name="connsiteY7" fmla="*/ 0 h 551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9767" h="5511220">
                  <a:moveTo>
                    <a:pt x="2755610" y="0"/>
                  </a:moveTo>
                  <a:cubicBezTo>
                    <a:pt x="3611668" y="0"/>
                    <a:pt x="4376553" y="390360"/>
                    <a:pt x="4881972" y="1002786"/>
                  </a:cubicBezTo>
                  <a:lnTo>
                    <a:pt x="5019767" y="1187056"/>
                  </a:lnTo>
                  <a:lnTo>
                    <a:pt x="5019767" y="4324164"/>
                  </a:lnTo>
                  <a:lnTo>
                    <a:pt x="4881972" y="4508434"/>
                  </a:lnTo>
                  <a:cubicBezTo>
                    <a:pt x="4376553" y="5120861"/>
                    <a:pt x="3611668" y="5511220"/>
                    <a:pt x="2755610" y="5511220"/>
                  </a:cubicBezTo>
                  <a:cubicBezTo>
                    <a:pt x="1233729" y="5511220"/>
                    <a:pt x="0" y="4277491"/>
                    <a:pt x="0" y="2755610"/>
                  </a:cubicBezTo>
                  <a:cubicBezTo>
                    <a:pt x="0" y="1233729"/>
                    <a:pt x="1233729" y="0"/>
                    <a:pt x="2755610" y="0"/>
                  </a:cubicBezTo>
                  <a:close/>
                </a:path>
              </a:pathLst>
            </a:custGeom>
            <a:solidFill>
              <a:srgbClr val="073B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9" name="Copyright Line">
            <a:extLst>
              <a:ext uri="{FF2B5EF4-FFF2-40B4-BE49-F238E27FC236}">
                <a16:creationId xmlns:a16="http://schemas.microsoft.com/office/drawing/2014/main" id="{D2389545-B6D7-497B-37D4-C8C4C52F8A14}"/>
              </a:ext>
            </a:extLst>
          </p:cNvPr>
          <p:cNvSpPr txBox="1">
            <a:spLocks noGrp="1" noRot="1" noMove="1" noResize="1" noEditPoints="1" noAdjustHandles="1" noChangeArrowheads="1" noChangeShapeType="1"/>
          </p:cNvSpPr>
          <p:nvPr/>
        </p:nvSpPr>
        <p:spPr>
          <a:xfrm>
            <a:off x="288558" y="6536553"/>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rgbClr val="BBBBBB"/>
                </a:solidFill>
                <a:latin typeface="+mn-lt"/>
                <a:ea typeface="+mn-ea"/>
                <a:cs typeface="+mn-cs"/>
              </a:rPr>
              <a:t>© </a:t>
            </a:r>
            <a:fld id="{8BFAE56B-6D08-4B3F-AB76-3783A8251C9C}" type="datetimeyyyy">
              <a:rPr lang="en-US" sz="700" kern="1200" smtClean="0">
                <a:solidFill>
                  <a:srgbClr val="BBBBBB"/>
                </a:solidFill>
                <a:latin typeface="+mn-lt"/>
                <a:ea typeface="+mn-ea"/>
                <a:cs typeface="+mn-cs"/>
              </a:rPr>
              <a:pPr marL="0" marR="0" indent="0" algn="l" defTabSz="914400" rtl="0" eaLnBrk="1" fontAlgn="auto" latinLnBrk="0" hangingPunct="1">
                <a:lnSpc>
                  <a:spcPct val="100000"/>
                </a:lnSpc>
                <a:spcBef>
                  <a:spcPts val="0"/>
                </a:spcBef>
                <a:spcAft>
                  <a:spcPts val="0"/>
                </a:spcAft>
                <a:buClrTx/>
                <a:buSzTx/>
                <a:buFontTx/>
                <a:buNone/>
                <a:tabLst/>
                <a:defRPr/>
              </a:pPr>
              <a:t>2025</a:t>
            </a:fld>
            <a:r>
              <a:rPr lang="en-US" sz="700" kern="1200">
                <a:solidFill>
                  <a:srgbClr val="BBBBBB"/>
                </a:solidFill>
                <a:latin typeface="+mn-lt"/>
                <a:ea typeface="+mn-ea"/>
                <a:cs typeface="+mn-cs"/>
              </a:rPr>
              <a:t> Nielsen Consumer LLC. All Rights Reserved.</a:t>
            </a:r>
          </a:p>
        </p:txBody>
      </p:sp>
      <p:sp>
        <p:nvSpPr>
          <p:cNvPr id="10" name="Confidential disclaimer">
            <a:extLst>
              <a:ext uri="{FF2B5EF4-FFF2-40B4-BE49-F238E27FC236}">
                <a16:creationId xmlns:a16="http://schemas.microsoft.com/office/drawing/2014/main" id="{8C70182C-829B-A5E4-6775-1B5FA533227D}"/>
              </a:ext>
            </a:extLst>
          </p:cNvPr>
          <p:cNvSpPr txBox="1">
            <a:spLocks noGrp="1" noRot="1" noMove="1" noResize="1" noEditPoints="1" noAdjustHandles="1" noChangeArrowheads="1" noChangeShapeType="1"/>
          </p:cNvSpPr>
          <p:nvPr/>
        </p:nvSpPr>
        <p:spPr>
          <a:xfrm>
            <a:off x="10798636" y="6573016"/>
            <a:ext cx="1101264" cy="107722"/>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1">
                    <a:lumMod val="40000"/>
                    <a:lumOff val="60000"/>
                  </a:schemeClr>
                </a:solidFill>
                <a:latin typeface="+mn-lt"/>
                <a:ea typeface="+mn-ea"/>
                <a:cs typeface="+mn-cs"/>
              </a:rPr>
              <a:t>Confidential and proprietary</a:t>
            </a:r>
          </a:p>
        </p:txBody>
      </p:sp>
      <p:sp>
        <p:nvSpPr>
          <p:cNvPr id="5" name="Footer Placeholder">
            <a:extLst>
              <a:ext uri="{FF2B5EF4-FFF2-40B4-BE49-F238E27FC236}">
                <a16:creationId xmlns:a16="http://schemas.microsoft.com/office/drawing/2014/main" id="{30FBF3F0-9A58-D48C-BF4F-1611549E2897}"/>
              </a:ext>
            </a:extLst>
          </p:cNvPr>
          <p:cNvSpPr>
            <a:spLocks noGrp="1" noRot="1" noMove="1" noResize="1" noEditPoints="1" noAdjustHandles="1" noChangeArrowheads="1" noChangeShapeType="1"/>
          </p:cNvSpPr>
          <p:nvPr>
            <p:ph type="ftr" sz="quarter" idx="15"/>
          </p:nvPr>
        </p:nvSpPr>
        <p:spPr/>
        <p:txBody>
          <a:bodyPr/>
          <a:lstStyle>
            <a:lvl1pPr>
              <a:defRPr>
                <a:solidFill>
                  <a:schemeClr val="bg1"/>
                </a:solidFill>
              </a:defRPr>
            </a:lvl1pPr>
          </a:lstStyle>
          <a:p>
            <a:endParaRPr lang="en-GB"/>
          </a:p>
        </p:txBody>
      </p:sp>
      <p:sp>
        <p:nvSpPr>
          <p:cNvPr id="25" name="Picture Placeholder">
            <a:extLst>
              <a:ext uri="{FF2B5EF4-FFF2-40B4-BE49-F238E27FC236}">
                <a16:creationId xmlns:a16="http://schemas.microsoft.com/office/drawing/2014/main" id="{278BDEAF-4B5A-EDEC-5FBB-5BDC0B1311E4}"/>
              </a:ext>
            </a:extLst>
          </p:cNvPr>
          <p:cNvSpPr>
            <a:spLocks noGrp="1" noRot="1" noMove="1" noResize="1" noEditPoints="1" noAdjustHandles="1" noChangeArrowheads="1" noChangeShapeType="1"/>
          </p:cNvSpPr>
          <p:nvPr>
            <p:ph type="pic" sz="quarter" idx="12" hasCustomPrompt="1"/>
          </p:nvPr>
        </p:nvSpPr>
        <p:spPr>
          <a:xfrm>
            <a:off x="7465671" y="321957"/>
            <a:ext cx="4726329" cy="4924346"/>
          </a:xfrm>
          <a:custGeom>
            <a:avLst/>
            <a:gdLst>
              <a:gd name="connsiteX0" fmla="*/ 2462173 w 4726329"/>
              <a:gd name="connsiteY0" fmla="*/ 0 h 4924346"/>
              <a:gd name="connsiteX1" fmla="*/ 4627175 w 4726329"/>
              <a:gd name="connsiteY1" fmla="*/ 1288555 h 4924346"/>
              <a:gd name="connsiteX2" fmla="*/ 4726329 w 4726329"/>
              <a:gd name="connsiteY2" fmla="*/ 1494386 h 4924346"/>
              <a:gd name="connsiteX3" fmla="*/ 4726329 w 4726329"/>
              <a:gd name="connsiteY3" fmla="*/ 3429960 h 4924346"/>
              <a:gd name="connsiteX4" fmla="*/ 4627175 w 4726329"/>
              <a:gd name="connsiteY4" fmla="*/ 3635791 h 4924346"/>
              <a:gd name="connsiteX5" fmla="*/ 2462173 w 4726329"/>
              <a:gd name="connsiteY5" fmla="*/ 4924346 h 4924346"/>
              <a:gd name="connsiteX6" fmla="*/ 0 w 4726329"/>
              <a:gd name="connsiteY6" fmla="*/ 2462173 h 4924346"/>
              <a:gd name="connsiteX7" fmla="*/ 2462173 w 4726329"/>
              <a:gd name="connsiteY7" fmla="*/ 0 h 492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6329" h="4924346">
                <a:moveTo>
                  <a:pt x="2462173" y="0"/>
                </a:moveTo>
                <a:cubicBezTo>
                  <a:pt x="3397050" y="0"/>
                  <a:pt x="4210233" y="521034"/>
                  <a:pt x="4627175" y="1288555"/>
                </a:cubicBezTo>
                <a:lnTo>
                  <a:pt x="4726329" y="1494386"/>
                </a:lnTo>
                <a:lnTo>
                  <a:pt x="4726329" y="3429960"/>
                </a:lnTo>
                <a:lnTo>
                  <a:pt x="4627175" y="3635791"/>
                </a:lnTo>
                <a:cubicBezTo>
                  <a:pt x="4210233" y="4403313"/>
                  <a:pt x="3397050" y="4924346"/>
                  <a:pt x="2462173" y="4924346"/>
                </a:cubicBezTo>
                <a:cubicBezTo>
                  <a:pt x="1102352" y="4924346"/>
                  <a:pt x="0" y="3821994"/>
                  <a:pt x="0" y="2462173"/>
                </a:cubicBezTo>
                <a:cubicBezTo>
                  <a:pt x="0" y="1102352"/>
                  <a:pt x="1102352" y="0"/>
                  <a:pt x="2462173" y="0"/>
                </a:cubicBezTo>
                <a:close/>
              </a:path>
            </a:pathLst>
          </a:custGeom>
          <a:solidFill>
            <a:srgbClr val="777777"/>
          </a:solidFill>
        </p:spPr>
        <p:txBody>
          <a:bodyPr wrap="square" anchor="ctr" anchorCtr="1">
            <a:noAutofit/>
          </a:bodyPr>
          <a:lstStyle>
            <a:lvl1pPr marL="0" indent="0" algn="ctr">
              <a:buNone/>
              <a:defRPr>
                <a:solidFill>
                  <a:srgbClr val="FFFFFF"/>
                </a:solidFill>
              </a:defRPr>
            </a:lvl1pPr>
          </a:lstStyle>
          <a:p>
            <a:r>
              <a:rPr lang="en-US"/>
              <a:t>Click picture icon to add photo</a:t>
            </a:r>
          </a:p>
        </p:txBody>
      </p:sp>
      <p:sp>
        <p:nvSpPr>
          <p:cNvPr id="11" name="Date Placeholder">
            <a:extLst>
              <a:ext uri="{FF2B5EF4-FFF2-40B4-BE49-F238E27FC236}">
                <a16:creationId xmlns:a16="http://schemas.microsoft.com/office/drawing/2014/main" id="{56FDEAC7-8736-5846-42B8-66DC00FA3B94}"/>
              </a:ext>
            </a:extLst>
          </p:cNvPr>
          <p:cNvSpPr>
            <a:spLocks noGrp="1" noRot="1" noMove="1" noResize="1" noEditPoints="1" noAdjustHandles="1" noChangeArrowheads="1" noChangeShapeType="1"/>
          </p:cNvSpPr>
          <p:nvPr>
            <p:ph type="dt" sz="half" idx="14"/>
          </p:nvPr>
        </p:nvSpPr>
        <p:spPr>
          <a:xfrm>
            <a:off x="292100" y="5036705"/>
            <a:ext cx="1744664" cy="282957"/>
          </a:xfrm>
        </p:spPr>
        <p:txBody>
          <a:bodyPr/>
          <a:lstStyle>
            <a:lvl1pPr>
              <a:defRPr sz="1200">
                <a:solidFill>
                  <a:srgbClr val="FFFFFF"/>
                </a:solidFill>
              </a:defRPr>
            </a:lvl1pPr>
          </a:lstStyle>
          <a:p>
            <a:fld id="{C75F7465-666F-4675-891F-E92434DCB819}" type="datetime1">
              <a:rPr lang="en-GB" smtClean="0"/>
              <a:t>12/06/2025</a:t>
            </a:fld>
            <a:endParaRPr lang="en-GB"/>
          </a:p>
        </p:txBody>
      </p:sp>
      <p:sp>
        <p:nvSpPr>
          <p:cNvPr id="3" name="Title/Dept Placeholder">
            <a:extLst>
              <a:ext uri="{FF2B5EF4-FFF2-40B4-BE49-F238E27FC236}">
                <a16:creationId xmlns:a16="http://schemas.microsoft.com/office/drawing/2014/main" id="{F49547DD-E825-E7A3-C48A-64AA78C199D4}"/>
              </a:ext>
            </a:extLst>
          </p:cNvPr>
          <p:cNvSpPr>
            <a:spLocks noGrp="1" noRot="1" noMove="1" noResize="1" noEditPoints="1" noAdjustHandles="1" noChangeArrowheads="1" noChangeShapeType="1"/>
          </p:cNvSpPr>
          <p:nvPr>
            <p:ph type="body" sz="quarter" idx="11" hasCustomPrompt="1"/>
          </p:nvPr>
        </p:nvSpPr>
        <p:spPr>
          <a:xfrm>
            <a:off x="292100" y="4560602"/>
            <a:ext cx="6689728" cy="344385"/>
          </a:xfrm>
        </p:spPr>
        <p:txBody>
          <a:bodyPr tIns="0" bIns="0">
            <a:noAutofit/>
          </a:bodyPr>
          <a:lstStyle>
            <a:lvl1pPr marL="0" indent="0">
              <a:lnSpc>
                <a:spcPct val="100000"/>
              </a:lnSpc>
              <a:spcBef>
                <a:spcPts val="0"/>
              </a:spcBef>
              <a:spcAft>
                <a:spcPts val="0"/>
              </a:spcAft>
              <a:buNone/>
              <a:defRPr sz="1200" b="0">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2" name="Presenter Name Placeholder">
            <a:extLst>
              <a:ext uri="{FF2B5EF4-FFF2-40B4-BE49-F238E27FC236}">
                <a16:creationId xmlns:a16="http://schemas.microsoft.com/office/drawing/2014/main" id="{5A598B2A-BB91-C356-7BCC-18D04DA85A8D}"/>
              </a:ext>
            </a:extLst>
          </p:cNvPr>
          <p:cNvSpPr>
            <a:spLocks noGrp="1" noRot="1" noMove="1" noResize="1" noEditPoints="1" noAdjustHandles="1" noChangeArrowheads="1" noChangeShapeType="1"/>
          </p:cNvSpPr>
          <p:nvPr>
            <p:ph type="body" sz="quarter" idx="10" hasCustomPrompt="1"/>
          </p:nvPr>
        </p:nvSpPr>
        <p:spPr>
          <a:xfrm>
            <a:off x="292100" y="4192468"/>
            <a:ext cx="6689728" cy="344384"/>
          </a:xfrm>
        </p:spPr>
        <p:txBody>
          <a:bodyPr tIns="0" bIns="0" anchor="b" anchorCtr="0">
            <a:noAutofit/>
          </a:bodyPr>
          <a:lstStyle>
            <a:lvl1pPr marL="0" indent="0">
              <a:lnSpc>
                <a:spcPct val="100000"/>
              </a:lnSpc>
              <a:spcBef>
                <a:spcPts val="0"/>
              </a:spcBef>
              <a:spcAft>
                <a:spcPts val="0"/>
              </a:spcAft>
              <a:buNone/>
              <a:defRPr sz="1200" b="1">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8" name="Subtitle Placeholder">
            <a:extLst>
              <a:ext uri="{FF2B5EF4-FFF2-40B4-BE49-F238E27FC236}">
                <a16:creationId xmlns:a16="http://schemas.microsoft.com/office/drawing/2014/main" id="{23B6A8FC-C3C4-F7DA-BF00-D56866D5808E}"/>
              </a:ext>
            </a:extLst>
          </p:cNvPr>
          <p:cNvSpPr>
            <a:spLocks noGrp="1" noRot="1" noMove="1" noResize="1" noEditPoints="1" noAdjustHandles="1" noChangeArrowheads="1" noChangeShapeType="1"/>
          </p:cNvSpPr>
          <p:nvPr>
            <p:ph type="subTitle" idx="1"/>
          </p:nvPr>
        </p:nvSpPr>
        <p:spPr>
          <a:xfrm>
            <a:off x="292100" y="3114710"/>
            <a:ext cx="6689729" cy="837882"/>
          </a:xfrm>
        </p:spPr>
        <p:txBody>
          <a:bodyPr>
            <a:noAutofit/>
          </a:bodyPr>
          <a:lstStyle>
            <a:lvl1pPr marL="0" indent="0" algn="l">
              <a:spcBef>
                <a:spcPts val="0"/>
              </a:spcBef>
              <a:spcAft>
                <a:spcPts val="0"/>
              </a:spcAft>
              <a:buNone/>
              <a:defRPr sz="20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Placeholder">
            <a:extLst>
              <a:ext uri="{FF2B5EF4-FFF2-40B4-BE49-F238E27FC236}">
                <a16:creationId xmlns:a16="http://schemas.microsoft.com/office/drawing/2014/main" id="{615225DC-38B1-15E3-05E6-88F5A6B976CF}"/>
              </a:ext>
            </a:extLst>
          </p:cNvPr>
          <p:cNvSpPr>
            <a:spLocks noGrp="1" noRot="1" noMove="1" noResize="1" noEditPoints="1" noAdjustHandles="1" noChangeArrowheads="1" noChangeShapeType="1"/>
          </p:cNvSpPr>
          <p:nvPr>
            <p:ph type="ctrTitle" hasCustomPrompt="1"/>
          </p:nvPr>
        </p:nvSpPr>
        <p:spPr>
          <a:xfrm>
            <a:off x="292100" y="1214225"/>
            <a:ext cx="6689729" cy="1828193"/>
          </a:xfrm>
          <a:prstGeom prst="rect">
            <a:avLst/>
          </a:prstGeom>
        </p:spPr>
        <p:txBody>
          <a:bodyPr anchor="b">
            <a:noAutofit/>
          </a:bodyPr>
          <a:lstStyle>
            <a:lvl1pPr algn="l">
              <a:defRPr sz="4400">
                <a:solidFill>
                  <a:srgbClr val="FFFFFF"/>
                </a:solidFill>
              </a:defRPr>
            </a:lvl1pPr>
          </a:lstStyle>
          <a:p>
            <a:r>
              <a:rPr lang="en-US"/>
              <a:t>Insert your presentation title here maximum of three lines</a:t>
            </a:r>
          </a:p>
        </p:txBody>
      </p:sp>
      <p:pic>
        <p:nvPicPr>
          <p:cNvPr id="7" name="NielsenIQ GFK lockup" hidden="1">
            <a:extLst>
              <a:ext uri="{FF2B5EF4-FFF2-40B4-BE49-F238E27FC236}">
                <a16:creationId xmlns:a16="http://schemas.microsoft.com/office/drawing/2014/main" id="{38C64FBC-CEA2-AB8D-1C98-40BE4309F854}"/>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6122" y="5539740"/>
            <a:ext cx="3377876" cy="753596"/>
          </a:xfrm>
          <a:prstGeom prst="rect">
            <a:avLst/>
          </a:prstGeom>
        </p:spPr>
      </p:pic>
      <p:pic>
        <p:nvPicPr>
          <p:cNvPr id="14" name="NielsenIQ logo+wordmark" hidden="1">
            <a:extLst>
              <a:ext uri="{FF2B5EF4-FFF2-40B4-BE49-F238E27FC236}">
                <a16:creationId xmlns:a16="http://schemas.microsoft.com/office/drawing/2014/main" id="{4592FCA5-867A-BB8D-E995-7A4C9EC3E96A}"/>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288559" y="5563212"/>
            <a:ext cx="2155408" cy="743616"/>
          </a:xfrm>
          <a:prstGeom prst="rect">
            <a:avLst/>
          </a:prstGeom>
        </p:spPr>
      </p:pic>
      <p:sp>
        <p:nvSpPr>
          <p:cNvPr id="24" name="Nielsen wordmark">
            <a:extLst>
              <a:ext uri="{FF2B5EF4-FFF2-40B4-BE49-F238E27FC236}">
                <a16:creationId xmlns:a16="http://schemas.microsoft.com/office/drawing/2014/main" id="{8E329D7C-9D9C-5C6C-56E6-95CB0519B113}"/>
              </a:ext>
            </a:extLst>
          </p:cNvPr>
          <p:cNvSpPr>
            <a:spLocks noGrp="1" noRot="1" noMove="1" noResize="1" noEditPoints="1" noAdjustHandles="1" noChangeArrowheads="1" noChangeShapeType="1"/>
          </p:cNvSpPr>
          <p:nvPr/>
        </p:nvSpPr>
        <p:spPr>
          <a:xfrm>
            <a:off x="295274" y="5686380"/>
            <a:ext cx="2855736" cy="51680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tx2"/>
          </a:solidFill>
          <a:ln w="7744" cap="flat">
            <a:noFill/>
            <a:prstDash val="solid"/>
            <a:miter/>
          </a:ln>
        </p:spPr>
        <p:txBody>
          <a:bodyPr wrap="square" rtlCol="0" anchor="ctr">
            <a:noAutofit/>
          </a:bodyPr>
          <a:lstStyle/>
          <a:p>
            <a:endParaRPr lang="en-US"/>
          </a:p>
        </p:txBody>
      </p:sp>
      <p:pic>
        <p:nvPicPr>
          <p:cNvPr id="15" name="Picture 14">
            <a:extLst>
              <a:ext uri="{FF2B5EF4-FFF2-40B4-BE49-F238E27FC236}">
                <a16:creationId xmlns:a16="http://schemas.microsoft.com/office/drawing/2014/main" id="{AC486F1D-DAF6-C543-968A-BF7AC6E3F60D}"/>
              </a:ext>
            </a:extLst>
          </p:cNvPr>
          <p:cNvPicPr>
            <a:picLocks noChangeAspect="1"/>
          </p:cNvPicPr>
          <p:nvPr/>
        </p:nvPicPr>
        <p:blipFill>
          <a:blip r:embed="rId5"/>
          <a:srcRect l="11168" t="16113" r="11561" b="14410"/>
          <a:stretch/>
        </p:blipFill>
        <p:spPr>
          <a:xfrm>
            <a:off x="3833729" y="5598817"/>
            <a:ext cx="1551398" cy="753756"/>
          </a:xfrm>
          <a:prstGeom prst="rect">
            <a:avLst/>
          </a:prstGeom>
        </p:spPr>
      </p:pic>
    </p:spTree>
    <p:extLst>
      <p:ext uri="{BB962C8B-B14F-4D97-AF65-F5344CB8AC3E}">
        <p14:creationId xmlns:p14="http://schemas.microsoft.com/office/powerpoint/2010/main" val="36957815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Blue">
    <p:spTree>
      <p:nvGrpSpPr>
        <p:cNvPr id="1" name=""/>
        <p:cNvGrpSpPr/>
        <p:nvPr/>
      </p:nvGrpSpPr>
      <p:grpSpPr>
        <a:xfrm>
          <a:off x="0" y="0"/>
          <a:ext cx="0" cy="0"/>
          <a:chOff x="0" y="0"/>
          <a:chExt cx="0" cy="0"/>
        </a:xfrm>
      </p:grpSpPr>
      <p:sp>
        <p:nvSpPr>
          <p:cNvPr id="6" name="Static Dark Bkgd">
            <a:extLst>
              <a:ext uri="{FF2B5EF4-FFF2-40B4-BE49-F238E27FC236}">
                <a16:creationId xmlns:a16="http://schemas.microsoft.com/office/drawing/2014/main" id="{C44FA2BA-550D-EDA0-ABAB-D662C16F137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Horizontal Rule">
            <a:extLst>
              <a:ext uri="{FF2B5EF4-FFF2-40B4-BE49-F238E27FC236}">
                <a16:creationId xmlns:a16="http://schemas.microsoft.com/office/drawing/2014/main" id="{429C2072-EE2B-A064-5CA2-6097546F935A}"/>
              </a:ext>
            </a:extLst>
          </p:cNvPr>
          <p:cNvCxnSpPr>
            <a:cxnSpLocks noGrp="1" noRot="1" noMove="1" noResize="1" noEditPoints="1" noAdjustHandles="1" noChangeArrowheads="1" noChangeShapeType="1"/>
          </p:cNvCxnSpPr>
          <p:nvPr/>
        </p:nvCxnSpPr>
        <p:spPr>
          <a:xfrm>
            <a:off x="292100" y="1364752"/>
            <a:ext cx="116078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fidential disclaimer">
            <a:extLst>
              <a:ext uri="{FF2B5EF4-FFF2-40B4-BE49-F238E27FC236}">
                <a16:creationId xmlns:a16="http://schemas.microsoft.com/office/drawing/2014/main" id="{0CFED10E-E876-D584-0DE6-56605800FA66}"/>
              </a:ext>
            </a:extLst>
          </p:cNvPr>
          <p:cNvSpPr txBox="1">
            <a:spLocks noGrp="1" noRot="1" noMove="1" noResize="1" noEditPoints="1" noAdjustHandles="1" noChangeArrowheads="1" noChangeShapeType="1"/>
          </p:cNvSpPr>
          <p:nvPr/>
        </p:nvSpPr>
        <p:spPr>
          <a:xfrm>
            <a:off x="10798636" y="6573016"/>
            <a:ext cx="1101264" cy="107722"/>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1">
                    <a:lumMod val="40000"/>
                    <a:lumOff val="60000"/>
                  </a:schemeClr>
                </a:solidFill>
                <a:latin typeface="+mn-lt"/>
                <a:ea typeface="+mn-ea"/>
                <a:cs typeface="+mn-cs"/>
              </a:rPr>
              <a:t>Confidential and proprietary</a:t>
            </a:r>
          </a:p>
        </p:txBody>
      </p:sp>
      <p:sp>
        <p:nvSpPr>
          <p:cNvPr id="15" name="Copyright Line">
            <a:extLst>
              <a:ext uri="{FF2B5EF4-FFF2-40B4-BE49-F238E27FC236}">
                <a16:creationId xmlns:a16="http://schemas.microsoft.com/office/drawing/2014/main" id="{D439B148-E719-27C3-3403-978BEDC13EC0}"/>
              </a:ext>
            </a:extLst>
          </p:cNvPr>
          <p:cNvSpPr txBox="1">
            <a:spLocks noGrp="1" noRot="1" noMove="1" noResize="1" noEditPoints="1" noAdjustHandles="1" noChangeArrowheads="1" noChangeShapeType="1"/>
          </p:cNvSpPr>
          <p:nvPr/>
        </p:nvSpPr>
        <p:spPr>
          <a:xfrm>
            <a:off x="288558" y="6536553"/>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rgbClr val="BBBBBB"/>
                </a:solidFill>
                <a:latin typeface="+mn-lt"/>
                <a:ea typeface="+mn-ea"/>
                <a:cs typeface="+mn-cs"/>
              </a:rPr>
              <a:t>© </a:t>
            </a:r>
            <a:fld id="{8BFAE56B-6D08-4B3F-AB76-3783A8251C9C}" type="datetimeyyyy">
              <a:rPr lang="en-US" sz="700" kern="1200" smtClean="0">
                <a:solidFill>
                  <a:srgbClr val="BBBBBB"/>
                </a:solidFill>
                <a:latin typeface="+mn-lt"/>
                <a:ea typeface="+mn-ea"/>
                <a:cs typeface="+mn-cs"/>
              </a:rPr>
              <a:pPr marL="0" marR="0" indent="0" algn="l" defTabSz="914400" rtl="0" eaLnBrk="1" fontAlgn="auto" latinLnBrk="0" hangingPunct="1">
                <a:lnSpc>
                  <a:spcPct val="100000"/>
                </a:lnSpc>
                <a:spcBef>
                  <a:spcPts val="0"/>
                </a:spcBef>
                <a:spcAft>
                  <a:spcPts val="0"/>
                </a:spcAft>
                <a:buClrTx/>
                <a:buSzTx/>
                <a:buFontTx/>
                <a:buNone/>
                <a:tabLst/>
                <a:defRPr/>
              </a:pPr>
              <a:t>2025</a:t>
            </a:fld>
            <a:r>
              <a:rPr lang="en-US" sz="700" kern="1200">
                <a:solidFill>
                  <a:srgbClr val="BBBBBB"/>
                </a:solidFill>
                <a:latin typeface="+mn-lt"/>
                <a:ea typeface="+mn-ea"/>
                <a:cs typeface="+mn-cs"/>
              </a:rPr>
              <a:t> Nielsen Consumer LLC. All Rights Reserved.</a:t>
            </a:r>
          </a:p>
        </p:txBody>
      </p:sp>
      <p:sp>
        <p:nvSpPr>
          <p:cNvPr id="10" name="Footer Placeholder">
            <a:extLst>
              <a:ext uri="{FF2B5EF4-FFF2-40B4-BE49-F238E27FC236}">
                <a16:creationId xmlns:a16="http://schemas.microsoft.com/office/drawing/2014/main" id="{671A6FA9-FE3E-4211-C84B-88F574FE8550}"/>
              </a:ext>
            </a:extLst>
          </p:cNvPr>
          <p:cNvSpPr>
            <a:spLocks noGrp="1" noRot="1" noMove="1" noResize="1" noEditPoints="1" noAdjustHandles="1" noChangeArrowheads="1" noChangeShapeType="1"/>
          </p:cNvSpPr>
          <p:nvPr>
            <p:ph type="ftr" sz="quarter" idx="13"/>
          </p:nvPr>
        </p:nvSpPr>
        <p:spPr>
          <a:xfrm>
            <a:off x="3251200" y="6485399"/>
            <a:ext cx="3716336" cy="282957"/>
          </a:xfrm>
          <a:noFill/>
        </p:spPr>
        <p:txBody>
          <a:bodyPr/>
          <a:lstStyle>
            <a:lvl1pPr algn="l">
              <a:defRPr>
                <a:solidFill>
                  <a:srgbClr val="FFFFFF"/>
                </a:solidFill>
              </a:defRPr>
            </a:lvl1pPr>
          </a:lstStyle>
          <a:p>
            <a:endParaRPr lang="en-GB"/>
          </a:p>
        </p:txBody>
      </p:sp>
      <p:sp>
        <p:nvSpPr>
          <p:cNvPr id="8" name="Date Placeholder">
            <a:extLst>
              <a:ext uri="{FF2B5EF4-FFF2-40B4-BE49-F238E27FC236}">
                <a16:creationId xmlns:a16="http://schemas.microsoft.com/office/drawing/2014/main" id="{34C6756D-B2C7-2A2B-E9A7-BB5F5972C730}"/>
              </a:ext>
            </a:extLst>
          </p:cNvPr>
          <p:cNvSpPr>
            <a:spLocks noGrp="1" noRot="1" noMove="1" noResize="1" noEditPoints="1" noAdjustHandles="1" noChangeArrowheads="1" noChangeShapeType="1"/>
          </p:cNvSpPr>
          <p:nvPr>
            <p:ph type="dt" sz="half" idx="12"/>
          </p:nvPr>
        </p:nvSpPr>
        <p:spPr>
          <a:xfrm>
            <a:off x="292100" y="6073688"/>
            <a:ext cx="1744664" cy="282957"/>
          </a:xfrm>
        </p:spPr>
        <p:txBody>
          <a:bodyPr/>
          <a:lstStyle>
            <a:lvl1pPr>
              <a:defRPr sz="1200">
                <a:solidFill>
                  <a:srgbClr val="FFFFFF"/>
                </a:solidFill>
              </a:defRPr>
            </a:lvl1pPr>
          </a:lstStyle>
          <a:p>
            <a:fld id="{6939B06F-C1B3-44B6-B618-A1DBE0D9FD92}" type="datetime1">
              <a:rPr lang="en-GB" smtClean="0"/>
              <a:t>12/06/2025</a:t>
            </a:fld>
            <a:endParaRPr lang="en-GB"/>
          </a:p>
        </p:txBody>
      </p:sp>
      <p:sp>
        <p:nvSpPr>
          <p:cNvPr id="19" name="Title/Dept Placeholder">
            <a:extLst>
              <a:ext uri="{FF2B5EF4-FFF2-40B4-BE49-F238E27FC236}">
                <a16:creationId xmlns:a16="http://schemas.microsoft.com/office/drawing/2014/main" id="{6942A971-1821-DF95-6B7B-A7991E06FA8B}"/>
              </a:ext>
            </a:extLst>
          </p:cNvPr>
          <p:cNvSpPr>
            <a:spLocks noGrp="1" noRot="1" noMove="1" noResize="1" noEditPoints="1" noAdjustHandles="1" noChangeArrowheads="1" noChangeShapeType="1"/>
          </p:cNvSpPr>
          <p:nvPr>
            <p:ph type="body" sz="quarter" idx="11" hasCustomPrompt="1"/>
          </p:nvPr>
        </p:nvSpPr>
        <p:spPr>
          <a:xfrm>
            <a:off x="292100" y="5562225"/>
            <a:ext cx="8625842" cy="344385"/>
          </a:xfrm>
        </p:spPr>
        <p:txBody>
          <a:bodyPr tIns="0" bIns="0">
            <a:noAutofit/>
          </a:bodyPr>
          <a:lstStyle>
            <a:lvl1pPr marL="0" indent="0">
              <a:lnSpc>
                <a:spcPct val="100000"/>
              </a:lnSpc>
              <a:spcBef>
                <a:spcPts val="0"/>
              </a:spcBef>
              <a:spcAft>
                <a:spcPts val="0"/>
              </a:spcAft>
              <a:buNone/>
              <a:defRPr sz="1200" b="0">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8" name="Presenter Name Placeholder">
            <a:extLst>
              <a:ext uri="{FF2B5EF4-FFF2-40B4-BE49-F238E27FC236}">
                <a16:creationId xmlns:a16="http://schemas.microsoft.com/office/drawing/2014/main" id="{4D8E56BE-097F-EB4E-3287-BD1DCBFF4884}"/>
              </a:ext>
            </a:extLst>
          </p:cNvPr>
          <p:cNvSpPr>
            <a:spLocks noGrp="1" noRot="1" noMove="1" noResize="1" noEditPoints="1" noAdjustHandles="1" noChangeArrowheads="1" noChangeShapeType="1"/>
          </p:cNvSpPr>
          <p:nvPr>
            <p:ph type="body" sz="quarter" idx="10" hasCustomPrompt="1"/>
          </p:nvPr>
        </p:nvSpPr>
        <p:spPr>
          <a:xfrm>
            <a:off x="292100" y="5194091"/>
            <a:ext cx="8625841" cy="344384"/>
          </a:xfrm>
        </p:spPr>
        <p:txBody>
          <a:bodyPr tIns="0" bIns="0" anchor="b" anchorCtr="0">
            <a:noAutofit/>
          </a:bodyPr>
          <a:lstStyle>
            <a:lvl1pPr marL="0" indent="0">
              <a:lnSpc>
                <a:spcPct val="100000"/>
              </a:lnSpc>
              <a:spcBef>
                <a:spcPts val="0"/>
              </a:spcBef>
              <a:spcAft>
                <a:spcPts val="0"/>
              </a:spcAft>
              <a:buNone/>
              <a:defRPr sz="1200" b="1">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Subtitle Placeholder">
            <a:extLst>
              <a:ext uri="{FF2B5EF4-FFF2-40B4-BE49-F238E27FC236}">
                <a16:creationId xmlns:a16="http://schemas.microsoft.com/office/drawing/2014/main" id="{D952C9CE-AA03-A24B-BBD9-8EA2482DC59D}"/>
              </a:ext>
            </a:extLst>
          </p:cNvPr>
          <p:cNvSpPr>
            <a:spLocks noGrp="1" noRot="1" noMove="1" noResize="1" noEditPoints="1" noAdjustHandles="1" noChangeArrowheads="1" noChangeShapeType="1"/>
          </p:cNvSpPr>
          <p:nvPr>
            <p:ph type="subTitle" idx="1"/>
          </p:nvPr>
        </p:nvSpPr>
        <p:spPr>
          <a:xfrm>
            <a:off x="292100" y="4151030"/>
            <a:ext cx="8625840" cy="837882"/>
          </a:xfrm>
        </p:spPr>
        <p:txBody>
          <a:bodyPr>
            <a:noAutofit/>
          </a:bodyPr>
          <a:lstStyle>
            <a:lvl1pPr marL="0" indent="0" algn="l">
              <a:spcBef>
                <a:spcPts val="0"/>
              </a:spcBef>
              <a:spcAft>
                <a:spcPts val="0"/>
              </a:spcAft>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Placeholder">
            <a:extLst>
              <a:ext uri="{FF2B5EF4-FFF2-40B4-BE49-F238E27FC236}">
                <a16:creationId xmlns:a16="http://schemas.microsoft.com/office/drawing/2014/main" id="{5F151AF7-737A-1648-9BC4-B9D881179FB7}"/>
              </a:ext>
            </a:extLst>
          </p:cNvPr>
          <p:cNvSpPr>
            <a:spLocks noGrp="1" noRot="1" noMove="1" noResize="1" noEditPoints="1" noAdjustHandles="1" noChangeArrowheads="1" noChangeShapeType="1"/>
          </p:cNvSpPr>
          <p:nvPr>
            <p:ph type="ctrTitle" hasCustomPrompt="1"/>
          </p:nvPr>
        </p:nvSpPr>
        <p:spPr>
          <a:xfrm>
            <a:off x="292100" y="1671355"/>
            <a:ext cx="8625840" cy="2387600"/>
          </a:xfrm>
          <a:prstGeom prst="rect">
            <a:avLst/>
          </a:prstGeom>
        </p:spPr>
        <p:txBody>
          <a:bodyPr anchor="b">
            <a:noAutofit/>
          </a:bodyPr>
          <a:lstStyle>
            <a:lvl1pPr algn="l">
              <a:defRPr sz="5400">
                <a:solidFill>
                  <a:srgbClr val="FFFFFF"/>
                </a:solidFill>
              </a:defRPr>
            </a:lvl1pPr>
          </a:lstStyle>
          <a:p>
            <a:r>
              <a:rPr lang="en-US"/>
              <a:t>Insert your presentation title here maximum of three lines</a:t>
            </a:r>
          </a:p>
        </p:txBody>
      </p:sp>
      <p:pic>
        <p:nvPicPr>
          <p:cNvPr id="11" name="NielsenIQ GFK lockup" hidden="1">
            <a:extLst>
              <a:ext uri="{FF2B5EF4-FFF2-40B4-BE49-F238E27FC236}">
                <a16:creationId xmlns:a16="http://schemas.microsoft.com/office/drawing/2014/main" id="{F5A22785-6BE6-D1CC-4D14-4C9F4152DA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6122" y="321743"/>
            <a:ext cx="3377876" cy="753596"/>
          </a:xfrm>
          <a:prstGeom prst="rect">
            <a:avLst/>
          </a:prstGeom>
        </p:spPr>
      </p:pic>
      <p:pic>
        <p:nvPicPr>
          <p:cNvPr id="12" name="NielsenIQ logo+wordmark" hidden="1">
            <a:extLst>
              <a:ext uri="{FF2B5EF4-FFF2-40B4-BE49-F238E27FC236}">
                <a16:creationId xmlns:a16="http://schemas.microsoft.com/office/drawing/2014/main" id="{8189DD20-160D-9FA4-6050-54CA59644796}"/>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288558" y="305205"/>
            <a:ext cx="2211753" cy="763139"/>
          </a:xfrm>
          <a:prstGeom prst="rect">
            <a:avLst/>
          </a:prstGeom>
        </p:spPr>
      </p:pic>
      <p:sp>
        <p:nvSpPr>
          <p:cNvPr id="23" name="Nielsen wordmark">
            <a:extLst>
              <a:ext uri="{FF2B5EF4-FFF2-40B4-BE49-F238E27FC236}">
                <a16:creationId xmlns:a16="http://schemas.microsoft.com/office/drawing/2014/main" id="{A534929D-2AB3-3703-CE21-C24AAF5B90DA}"/>
              </a:ext>
            </a:extLst>
          </p:cNvPr>
          <p:cNvSpPr>
            <a:spLocks noGrp="1" noRot="1" noMove="1" noResize="1" noEditPoints="1" noAdjustHandles="1" noChangeArrowheads="1" noChangeShapeType="1"/>
          </p:cNvSpPr>
          <p:nvPr/>
        </p:nvSpPr>
        <p:spPr>
          <a:xfrm>
            <a:off x="295274" y="443155"/>
            <a:ext cx="2855736" cy="51680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tx2"/>
          </a:solidFill>
          <a:ln w="7744" cap="flat">
            <a:noFill/>
            <a:prstDash val="solid"/>
            <a:miter/>
          </a:ln>
        </p:spPr>
        <p:txBody>
          <a:bodyPr wrap="square" rtlCol="0" anchor="ctr">
            <a:noAutofit/>
          </a:bodyPr>
          <a:lstStyle/>
          <a:p>
            <a:endParaRPr lang="en-US"/>
          </a:p>
        </p:txBody>
      </p:sp>
      <p:pic>
        <p:nvPicPr>
          <p:cNvPr id="5" name="Picture 4">
            <a:extLst>
              <a:ext uri="{FF2B5EF4-FFF2-40B4-BE49-F238E27FC236}">
                <a16:creationId xmlns:a16="http://schemas.microsoft.com/office/drawing/2014/main" id="{CE267DCC-41E8-014D-FBCC-A78156A6A907}"/>
              </a:ext>
            </a:extLst>
          </p:cNvPr>
          <p:cNvPicPr>
            <a:picLocks noChangeAspect="1"/>
          </p:cNvPicPr>
          <p:nvPr/>
        </p:nvPicPr>
        <p:blipFill>
          <a:blip r:embed="rId5"/>
          <a:srcRect l="11168" t="16113" r="11561" b="14410"/>
          <a:stretch/>
        </p:blipFill>
        <p:spPr>
          <a:xfrm>
            <a:off x="3557970" y="305498"/>
            <a:ext cx="1551398" cy="753756"/>
          </a:xfrm>
          <a:prstGeom prst="rect">
            <a:avLst/>
          </a:prstGeom>
        </p:spPr>
      </p:pic>
    </p:spTree>
    <p:extLst>
      <p:ext uri="{BB962C8B-B14F-4D97-AF65-F5344CB8AC3E}">
        <p14:creationId xmlns:p14="http://schemas.microsoft.com/office/powerpoint/2010/main" val="34466104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p:nvSpPr>
        <p:spPr>
          <a:xfrm>
            <a:off x="0" y="-8509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4" name="Graphic 3">
            <a:extLst>
              <a:ext uri="{FF2B5EF4-FFF2-40B4-BE49-F238E27FC236}">
                <a16:creationId xmlns:a16="http://schemas.microsoft.com/office/drawing/2014/main" id="{4CAD1CA5-A937-1337-6ADA-049FD90AD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558" y="5909267"/>
            <a:ext cx="1971757" cy="358015"/>
          </a:xfrm>
          <a:prstGeom prst="rect">
            <a:avLst/>
          </a:prstGeom>
        </p:spPr>
      </p:pic>
      <p:pic>
        <p:nvPicPr>
          <p:cNvPr id="5" name="Picture 4">
            <a:extLst>
              <a:ext uri="{FF2B5EF4-FFF2-40B4-BE49-F238E27FC236}">
                <a16:creationId xmlns:a16="http://schemas.microsoft.com/office/drawing/2014/main" id="{AFE2AAED-2852-2D80-1A17-A55EC325954A}"/>
              </a:ext>
            </a:extLst>
          </p:cNvPr>
          <p:cNvPicPr>
            <a:picLocks noChangeAspect="1"/>
          </p:cNvPicPr>
          <p:nvPr/>
        </p:nvPicPr>
        <p:blipFill>
          <a:blip r:embed="rId4"/>
          <a:srcRect l="11168" t="16113" r="11561" b="14410"/>
          <a:stretch/>
        </p:blipFill>
        <p:spPr>
          <a:xfrm>
            <a:off x="2580918" y="5820846"/>
            <a:ext cx="1100851" cy="534855"/>
          </a:xfrm>
          <a:prstGeom prst="rect">
            <a:avLst/>
          </a:prstGeom>
        </p:spPr>
      </p:pic>
    </p:spTree>
    <p:extLst>
      <p:ext uri="{BB962C8B-B14F-4D97-AF65-F5344CB8AC3E}">
        <p14:creationId xmlns:p14="http://schemas.microsoft.com/office/powerpoint/2010/main" val="257269575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7_cobranded_cover_illustration_white">
    <p:spTree>
      <p:nvGrpSpPr>
        <p:cNvPr id="1" name=""/>
        <p:cNvGrpSpPr/>
        <p:nvPr/>
      </p:nvGrpSpPr>
      <p:grpSpPr>
        <a:xfrm>
          <a:off x="0" y="0"/>
          <a:ext cx="0" cy="0"/>
          <a:chOff x="0" y="0"/>
          <a:chExt cx="0" cy="0"/>
        </a:xfrm>
      </p:grpSpPr>
      <p:pic>
        <p:nvPicPr>
          <p:cNvPr id="4" name="Picture 3" descr="A group of people in blue&#10;&#10;Description automatically generated">
            <a:extLst>
              <a:ext uri="{FF2B5EF4-FFF2-40B4-BE49-F238E27FC236}">
                <a16:creationId xmlns:a16="http://schemas.microsoft.com/office/drawing/2014/main" id="{EA59DE4B-E0F8-1A47-B035-5ED929300887}"/>
              </a:ext>
            </a:extLst>
          </p:cNvPr>
          <p:cNvPicPr>
            <a:picLocks noChangeAspect="1"/>
          </p:cNvPicPr>
          <p:nvPr/>
        </p:nvPicPr>
        <p:blipFill rotWithShape="1">
          <a:blip r:embed="rId2"/>
          <a:srcRect b="26805"/>
          <a:stretch/>
        </p:blipFill>
        <p:spPr>
          <a:xfrm>
            <a:off x="2467" y="1838366"/>
            <a:ext cx="12187066" cy="5019633"/>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2"/>
                </a:solidFill>
              </a:defRPr>
            </a:lvl1pPr>
          </a:lstStyle>
          <a:p>
            <a:r>
              <a:rPr lang="en-US"/>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3" name="Picture 2">
            <a:extLst>
              <a:ext uri="{FF2B5EF4-FFF2-40B4-BE49-F238E27FC236}">
                <a16:creationId xmlns:a16="http://schemas.microsoft.com/office/drawing/2014/main" id="{48862699-552E-8394-DB4E-B793C0FAD691}"/>
              </a:ext>
            </a:extLst>
          </p:cNvPr>
          <p:cNvPicPr>
            <a:picLocks noChangeAspect="1"/>
          </p:cNvPicPr>
          <p:nvPr/>
        </p:nvPicPr>
        <p:blipFill>
          <a:blip r:embed="rId3"/>
          <a:srcRect l="11168" t="16113" r="11561" b="14410"/>
          <a:stretch/>
        </p:blipFill>
        <p:spPr>
          <a:xfrm>
            <a:off x="10111239" y="329566"/>
            <a:ext cx="1551398" cy="753756"/>
          </a:xfrm>
          <a:prstGeom prst="rect">
            <a:avLst/>
          </a:prstGeom>
        </p:spPr>
      </p:pic>
      <p:pic>
        <p:nvPicPr>
          <p:cNvPr id="11" name="Graphic 10">
            <a:extLst>
              <a:ext uri="{FF2B5EF4-FFF2-40B4-BE49-F238E27FC236}">
                <a16:creationId xmlns:a16="http://schemas.microsoft.com/office/drawing/2014/main" id="{E51E483A-7C82-A8AA-D6D2-A47D9E052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671" y="428752"/>
            <a:ext cx="3058757" cy="555384"/>
          </a:xfrm>
          <a:prstGeom prst="rect">
            <a:avLst/>
          </a:prstGeom>
        </p:spPr>
      </p:pic>
    </p:spTree>
    <p:extLst>
      <p:ext uri="{BB962C8B-B14F-4D97-AF65-F5344CB8AC3E}">
        <p14:creationId xmlns:p14="http://schemas.microsoft.com/office/powerpoint/2010/main" val="214466387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ver Illustration">
    <p:spTree>
      <p:nvGrpSpPr>
        <p:cNvPr id="1" name=""/>
        <p:cNvGrpSpPr/>
        <p:nvPr/>
      </p:nvGrpSpPr>
      <p:grpSpPr>
        <a:xfrm>
          <a:off x="0" y="0"/>
          <a:ext cx="0" cy="0"/>
          <a:chOff x="0" y="0"/>
          <a:chExt cx="0" cy="0"/>
        </a:xfrm>
      </p:grpSpPr>
      <p:pic>
        <p:nvPicPr>
          <p:cNvPr id="12" name="Illustration Background">
            <a:extLst>
              <a:ext uri="{FF2B5EF4-FFF2-40B4-BE49-F238E27FC236}">
                <a16:creationId xmlns:a16="http://schemas.microsoft.com/office/drawing/2014/main" id="{DB788935-E7B2-2CAC-0048-B92417139B6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2467" y="0"/>
            <a:ext cx="12187065" cy="6858000"/>
          </a:xfrm>
          <a:prstGeom prst="rect">
            <a:avLst/>
          </a:prstGeom>
        </p:spPr>
      </p:pic>
      <p:sp>
        <p:nvSpPr>
          <p:cNvPr id="5" name="Confidential disclaimer">
            <a:extLst>
              <a:ext uri="{FF2B5EF4-FFF2-40B4-BE49-F238E27FC236}">
                <a16:creationId xmlns:a16="http://schemas.microsoft.com/office/drawing/2014/main" id="{CD47C08F-F59E-5783-DCC8-C91095C566CB}"/>
              </a:ext>
            </a:extLst>
          </p:cNvPr>
          <p:cNvSpPr txBox="1">
            <a:spLocks noGrp="1" noRot="1" noMove="1" noResize="1" noEditPoints="1" noAdjustHandles="1" noChangeArrowheads="1" noChangeShapeType="1"/>
          </p:cNvSpPr>
          <p:nvPr/>
        </p:nvSpPr>
        <p:spPr>
          <a:xfrm>
            <a:off x="10798636" y="6573016"/>
            <a:ext cx="65" cy="215444"/>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a:solidFill>
                <a:schemeClr val="tx1">
                  <a:lumMod val="40000"/>
                  <a:lumOff val="60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a:solidFill>
                <a:schemeClr val="tx1">
                  <a:lumMod val="40000"/>
                  <a:lumOff val="60000"/>
                </a:schemeClr>
              </a:solidFill>
              <a:latin typeface="+mn-lt"/>
              <a:ea typeface="+mn-ea"/>
              <a:cs typeface="+mn-cs"/>
            </a:endParaRPr>
          </a:p>
        </p:txBody>
      </p:sp>
      <p:sp>
        <p:nvSpPr>
          <p:cNvPr id="7" name="Copyright Line">
            <a:extLst>
              <a:ext uri="{FF2B5EF4-FFF2-40B4-BE49-F238E27FC236}">
                <a16:creationId xmlns:a16="http://schemas.microsoft.com/office/drawing/2014/main" id="{94679E81-620B-431C-44E4-1FAE9486A5EA}"/>
              </a:ext>
            </a:extLst>
          </p:cNvPr>
          <p:cNvSpPr txBox="1">
            <a:spLocks noGrp="1" noRot="1" noMove="1" noResize="1" noEditPoints="1" noAdjustHandles="1" noChangeArrowheads="1" noChangeShapeType="1"/>
          </p:cNvSpPr>
          <p:nvPr/>
        </p:nvSpPr>
        <p:spPr>
          <a:xfrm>
            <a:off x="288558" y="6536553"/>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rgbClr val="BBBBBB"/>
                </a:solidFill>
                <a:latin typeface="+mn-lt"/>
                <a:ea typeface="+mn-ea"/>
                <a:cs typeface="+mn-cs"/>
              </a:rPr>
              <a:t>© </a:t>
            </a:r>
            <a:fld id="{8BFAE56B-6D08-4B3F-AB76-3783A8251C9C}" type="datetimeyyyy">
              <a:rPr lang="en-US" sz="700" kern="1200" smtClean="0">
                <a:solidFill>
                  <a:srgbClr val="BBBBBB"/>
                </a:solidFill>
                <a:latin typeface="+mn-lt"/>
                <a:ea typeface="+mn-ea"/>
                <a:cs typeface="+mn-cs"/>
              </a:rPr>
              <a:pPr marL="0" marR="0" indent="0" algn="l" defTabSz="914400" rtl="0" eaLnBrk="1" fontAlgn="auto" latinLnBrk="0" hangingPunct="1">
                <a:lnSpc>
                  <a:spcPct val="100000"/>
                </a:lnSpc>
                <a:spcBef>
                  <a:spcPts val="0"/>
                </a:spcBef>
                <a:spcAft>
                  <a:spcPts val="0"/>
                </a:spcAft>
                <a:buClrTx/>
                <a:buSzTx/>
                <a:buFontTx/>
                <a:buNone/>
                <a:tabLst/>
                <a:defRPr/>
              </a:pPr>
              <a:t>2025</a:t>
            </a:fld>
            <a:r>
              <a:rPr lang="en-US" sz="700" kern="1200">
                <a:solidFill>
                  <a:srgbClr val="BBBBBB"/>
                </a:solidFill>
                <a:latin typeface="+mn-lt"/>
                <a:ea typeface="+mn-ea"/>
                <a:cs typeface="+mn-cs"/>
              </a:rPr>
              <a:t> Nielsen Consumer LLC. All Rights Reserved.</a:t>
            </a:r>
          </a:p>
        </p:txBody>
      </p:sp>
      <p:sp>
        <p:nvSpPr>
          <p:cNvPr id="4" name="Footer Placeholder">
            <a:extLst>
              <a:ext uri="{FF2B5EF4-FFF2-40B4-BE49-F238E27FC236}">
                <a16:creationId xmlns:a16="http://schemas.microsoft.com/office/drawing/2014/main" id="{4D4D5DC7-A70B-2666-E654-41F700D18D02}"/>
              </a:ext>
            </a:extLst>
          </p:cNvPr>
          <p:cNvSpPr>
            <a:spLocks noGrp="1" noRot="1" noMove="1" noResize="1" noEditPoints="1" noAdjustHandles="1" noChangeArrowheads="1" noChangeShapeType="1"/>
          </p:cNvSpPr>
          <p:nvPr>
            <p:ph type="ftr" sz="quarter" idx="13"/>
          </p:nvPr>
        </p:nvSpPr>
        <p:spPr>
          <a:xfrm>
            <a:off x="3251200" y="6485399"/>
            <a:ext cx="3716336" cy="282957"/>
          </a:xfrm>
          <a:noFill/>
        </p:spPr>
        <p:txBody>
          <a:bodyPr/>
          <a:lstStyle>
            <a:lvl1pPr algn="l">
              <a:defRPr>
                <a:solidFill>
                  <a:srgbClr val="FFFFFF"/>
                </a:solidFill>
              </a:defRPr>
            </a:lvl1pPr>
          </a:lstStyle>
          <a:p>
            <a:endParaRPr lang="en-GB"/>
          </a:p>
        </p:txBody>
      </p:sp>
      <p:sp>
        <p:nvSpPr>
          <p:cNvPr id="27" name="Date Placeholder">
            <a:extLst>
              <a:ext uri="{FF2B5EF4-FFF2-40B4-BE49-F238E27FC236}">
                <a16:creationId xmlns:a16="http://schemas.microsoft.com/office/drawing/2014/main" id="{959D1E47-A59F-7F2A-1103-CE2E01F9C34F}"/>
              </a:ext>
            </a:extLst>
          </p:cNvPr>
          <p:cNvSpPr>
            <a:spLocks noGrp="1" noRot="1" noMove="1" noResize="1" noEditPoints="1" noAdjustHandles="1" noChangeArrowheads="1" noChangeShapeType="1"/>
          </p:cNvSpPr>
          <p:nvPr>
            <p:ph type="dt" sz="half" idx="14"/>
          </p:nvPr>
        </p:nvSpPr>
        <p:spPr>
          <a:xfrm>
            <a:off x="292100" y="5036705"/>
            <a:ext cx="1744664" cy="282957"/>
          </a:xfrm>
        </p:spPr>
        <p:txBody>
          <a:bodyPr/>
          <a:lstStyle>
            <a:lvl1pPr>
              <a:defRPr sz="1200">
                <a:solidFill>
                  <a:srgbClr val="FFFFFF"/>
                </a:solidFill>
              </a:defRPr>
            </a:lvl1pPr>
          </a:lstStyle>
          <a:p>
            <a:fld id="{C75F7465-666F-4675-891F-E92434DCB819}" type="datetime1">
              <a:rPr lang="en-GB" smtClean="0"/>
              <a:t>12/06/2025</a:t>
            </a:fld>
            <a:endParaRPr lang="en-GB"/>
          </a:p>
        </p:txBody>
      </p:sp>
      <p:sp>
        <p:nvSpPr>
          <p:cNvPr id="3" name="Title/Dept Placeholder">
            <a:extLst>
              <a:ext uri="{FF2B5EF4-FFF2-40B4-BE49-F238E27FC236}">
                <a16:creationId xmlns:a16="http://schemas.microsoft.com/office/drawing/2014/main" id="{DADB3285-032F-C5EA-E4E6-C62E075FF1F0}"/>
              </a:ext>
            </a:extLst>
          </p:cNvPr>
          <p:cNvSpPr>
            <a:spLocks noGrp="1" noRot="1" noMove="1" noResize="1" noEditPoints="1" noAdjustHandles="1" noChangeArrowheads="1" noChangeShapeType="1"/>
          </p:cNvSpPr>
          <p:nvPr>
            <p:ph type="body" sz="quarter" idx="11" hasCustomPrompt="1"/>
          </p:nvPr>
        </p:nvSpPr>
        <p:spPr>
          <a:xfrm>
            <a:off x="288558" y="4560602"/>
            <a:ext cx="8642082" cy="344385"/>
          </a:xfrm>
        </p:spPr>
        <p:txBody>
          <a:bodyPr tIns="0" bIns="0">
            <a:noAutofit/>
          </a:bodyPr>
          <a:lstStyle>
            <a:lvl1pPr marL="0" indent="0">
              <a:lnSpc>
                <a:spcPct val="100000"/>
              </a:lnSpc>
              <a:spcBef>
                <a:spcPts val="0"/>
              </a:spcBef>
              <a:spcAft>
                <a:spcPts val="0"/>
              </a:spcAft>
              <a:buNone/>
              <a:defRPr sz="1200" b="0">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2" name="Presenter Name Placeholder">
            <a:extLst>
              <a:ext uri="{FF2B5EF4-FFF2-40B4-BE49-F238E27FC236}">
                <a16:creationId xmlns:a16="http://schemas.microsoft.com/office/drawing/2014/main" id="{3417592A-6067-984F-549E-3833CDB76A54}"/>
              </a:ext>
            </a:extLst>
          </p:cNvPr>
          <p:cNvSpPr>
            <a:spLocks noGrp="1" noRot="1" noMove="1" noResize="1" noEditPoints="1" noAdjustHandles="1" noChangeArrowheads="1" noChangeShapeType="1"/>
          </p:cNvSpPr>
          <p:nvPr>
            <p:ph type="body" sz="quarter" idx="10" hasCustomPrompt="1"/>
          </p:nvPr>
        </p:nvSpPr>
        <p:spPr>
          <a:xfrm>
            <a:off x="288558" y="4192468"/>
            <a:ext cx="8642082" cy="344384"/>
          </a:xfrm>
        </p:spPr>
        <p:txBody>
          <a:bodyPr tIns="0" bIns="0" anchor="b" anchorCtr="0">
            <a:noAutofit/>
          </a:bodyPr>
          <a:lstStyle>
            <a:lvl1pPr marL="0" indent="0">
              <a:lnSpc>
                <a:spcPct val="100000"/>
              </a:lnSpc>
              <a:spcBef>
                <a:spcPts val="0"/>
              </a:spcBef>
              <a:spcAft>
                <a:spcPts val="0"/>
              </a:spcAft>
              <a:buNone/>
              <a:defRPr sz="1200" b="1">
                <a:solidFill>
                  <a:srgbClr val="FFFFFF"/>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7" name="Subtitle Placeholder">
            <a:extLst>
              <a:ext uri="{FF2B5EF4-FFF2-40B4-BE49-F238E27FC236}">
                <a16:creationId xmlns:a16="http://schemas.microsoft.com/office/drawing/2014/main" id="{A4501D72-EE3C-0DA6-BA4B-C1D78BA85AE8}"/>
              </a:ext>
            </a:extLst>
          </p:cNvPr>
          <p:cNvSpPr>
            <a:spLocks noGrp="1" noRot="1" noMove="1" noResize="1" noEditPoints="1" noAdjustHandles="1" noChangeArrowheads="1" noChangeShapeType="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itle Placeholder">
            <a:extLst>
              <a:ext uri="{FF2B5EF4-FFF2-40B4-BE49-F238E27FC236}">
                <a16:creationId xmlns:a16="http://schemas.microsoft.com/office/drawing/2014/main" id="{7987C027-455E-4C45-138D-8334F13BBEEA}"/>
              </a:ext>
            </a:extLst>
          </p:cNvPr>
          <p:cNvSpPr>
            <a:spLocks noGrp="1" noRot="1" noMove="1" noResize="1" noEditPoints="1" noAdjustHandles="1" noChangeArrowheads="1" noChangeShapeType="1"/>
          </p:cNvSpPr>
          <p:nvPr>
            <p:ph type="ctrTitle" hasCustomPrompt="1"/>
          </p:nvPr>
        </p:nvSpPr>
        <p:spPr>
          <a:xfrm>
            <a:off x="288558" y="635035"/>
            <a:ext cx="8642082" cy="2387600"/>
          </a:xfrm>
          <a:prstGeom prst="rect">
            <a:avLst/>
          </a:prstGeom>
        </p:spPr>
        <p:txBody>
          <a:bodyPr anchor="b">
            <a:noAutofit/>
          </a:bodyPr>
          <a:lstStyle>
            <a:lvl1pPr algn="l">
              <a:defRPr sz="5400">
                <a:solidFill>
                  <a:srgbClr val="FFFFFF"/>
                </a:solidFill>
              </a:defRPr>
            </a:lvl1pPr>
          </a:lstStyle>
          <a:p>
            <a:r>
              <a:rPr lang="en-US"/>
              <a:t>Insert your presentation title here maximum of three lines</a:t>
            </a:r>
          </a:p>
        </p:txBody>
      </p:sp>
      <p:pic>
        <p:nvPicPr>
          <p:cNvPr id="6" name="NielsenIQ GFK lockup" hidden="1">
            <a:extLst>
              <a:ext uri="{FF2B5EF4-FFF2-40B4-BE49-F238E27FC236}">
                <a16:creationId xmlns:a16="http://schemas.microsoft.com/office/drawing/2014/main" id="{1527D24A-5EB5-2412-09AA-2A0D682A2D88}"/>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6122" y="5539740"/>
            <a:ext cx="3377876" cy="753596"/>
          </a:xfrm>
          <a:prstGeom prst="rect">
            <a:avLst/>
          </a:prstGeom>
        </p:spPr>
      </p:pic>
      <p:pic>
        <p:nvPicPr>
          <p:cNvPr id="18" name="NielsenIQ logo+wordmark" hidden="1">
            <a:extLst>
              <a:ext uri="{FF2B5EF4-FFF2-40B4-BE49-F238E27FC236}">
                <a16:creationId xmlns:a16="http://schemas.microsoft.com/office/drawing/2014/main" id="{041ECC27-E626-2866-047D-40D91692A395}"/>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288559" y="5563212"/>
            <a:ext cx="2155408" cy="743616"/>
          </a:xfrm>
          <a:prstGeom prst="rect">
            <a:avLst/>
          </a:prstGeom>
        </p:spPr>
      </p:pic>
      <p:sp>
        <p:nvSpPr>
          <p:cNvPr id="8" name="Nielsen wordmark">
            <a:extLst>
              <a:ext uri="{FF2B5EF4-FFF2-40B4-BE49-F238E27FC236}">
                <a16:creationId xmlns:a16="http://schemas.microsoft.com/office/drawing/2014/main" id="{4BFD1796-2F8B-4ED9-936A-10DB34E78CAC}"/>
              </a:ext>
            </a:extLst>
          </p:cNvPr>
          <p:cNvSpPr>
            <a:spLocks noGrp="1" noRot="1" noMove="1" noResize="1" noEditPoints="1" noAdjustHandles="1" noChangeArrowheads="1" noChangeShapeType="1"/>
          </p:cNvSpPr>
          <p:nvPr/>
        </p:nvSpPr>
        <p:spPr>
          <a:xfrm>
            <a:off x="295274" y="5686380"/>
            <a:ext cx="2855736" cy="51680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bg1"/>
          </a:solidFill>
          <a:ln w="7744" cap="flat">
            <a:noFill/>
            <a:prstDash val="solid"/>
            <a:miter/>
          </a:ln>
        </p:spPr>
        <p:txBody>
          <a:bodyPr wrap="square" rtlCol="0" anchor="ctr">
            <a:noAutofit/>
          </a:bodyPr>
          <a:lstStyle/>
          <a:p>
            <a:endParaRPr lang="en-US"/>
          </a:p>
        </p:txBody>
      </p:sp>
      <p:pic>
        <p:nvPicPr>
          <p:cNvPr id="10" name="Picture 9">
            <a:extLst>
              <a:ext uri="{FF2B5EF4-FFF2-40B4-BE49-F238E27FC236}">
                <a16:creationId xmlns:a16="http://schemas.microsoft.com/office/drawing/2014/main" id="{CB3423D7-873A-73AF-CFBB-F56B468329E6}"/>
              </a:ext>
            </a:extLst>
          </p:cNvPr>
          <p:cNvPicPr>
            <a:picLocks noChangeAspect="1"/>
          </p:cNvPicPr>
          <p:nvPr/>
        </p:nvPicPr>
        <p:blipFill>
          <a:blip r:embed="rId6"/>
          <a:srcRect l="10463" t="10112" r="11948" b="10381"/>
          <a:stretch/>
        </p:blipFill>
        <p:spPr>
          <a:xfrm>
            <a:off x="3976098" y="5510138"/>
            <a:ext cx="1483882" cy="831476"/>
          </a:xfrm>
          <a:prstGeom prst="rect">
            <a:avLst/>
          </a:prstGeom>
        </p:spPr>
      </p:pic>
    </p:spTree>
    <p:extLst>
      <p:ext uri="{BB962C8B-B14F-4D97-AF65-F5344CB8AC3E}">
        <p14:creationId xmlns:p14="http://schemas.microsoft.com/office/powerpoint/2010/main" val="72691450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76363"/>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51EA1009-0655-0BEF-88BE-1D3CBBEC1C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932" y="6504987"/>
            <a:ext cx="1342617" cy="243781"/>
          </a:xfrm>
          <a:prstGeom prst="rect">
            <a:avLst/>
          </a:prstGeom>
        </p:spPr>
      </p:pic>
      <p:pic>
        <p:nvPicPr>
          <p:cNvPr id="10" name="Picture 9">
            <a:extLst>
              <a:ext uri="{FF2B5EF4-FFF2-40B4-BE49-F238E27FC236}">
                <a16:creationId xmlns:a16="http://schemas.microsoft.com/office/drawing/2014/main" id="{4C6F35E7-0F18-8B1F-3333-F9D65FF25CCC}"/>
              </a:ext>
            </a:extLst>
          </p:cNvPr>
          <p:cNvPicPr>
            <a:picLocks noChangeAspect="1"/>
          </p:cNvPicPr>
          <p:nvPr/>
        </p:nvPicPr>
        <p:blipFill>
          <a:blip r:embed="rId5"/>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23619556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spTree>
      <p:nvGrpSpPr>
        <p:cNvPr id="1" name=""/>
        <p:cNvGrpSpPr/>
        <p:nvPr/>
      </p:nvGrpSpPr>
      <p:grpSpPr>
        <a:xfrm>
          <a:off x="0" y="0"/>
          <a:ext cx="0" cy="0"/>
          <a:chOff x="0" y="0"/>
          <a:chExt cx="0" cy="0"/>
        </a:xfrm>
      </p:grpSpPr>
      <p:sp>
        <p:nvSpPr>
          <p:cNvPr id="7" name="Static Dark Bkgd">
            <a:extLst>
              <a:ext uri="{FF2B5EF4-FFF2-40B4-BE49-F238E27FC236}">
                <a16:creationId xmlns:a16="http://schemas.microsoft.com/office/drawing/2014/main" id="{D1093FDC-ACBE-C97A-79EC-30B506F35131}"/>
              </a:ext>
            </a:extLst>
          </p:cNvPr>
          <p:cNvSpPr>
            <a:spLocks noGrp="1" noRot="1" noMove="1" noResize="1" noEditPoints="1" noAdjustHandles="1" noChangeArrowheads="1" noChangeShapeType="1"/>
          </p:cNvSpPr>
          <p:nvPr/>
        </p:nvSpPr>
        <p:spPr>
          <a:xfrm>
            <a:off x="0" y="0"/>
            <a:ext cx="12192000" cy="6858000"/>
          </a:xfrm>
          <a:prstGeom prst="rect">
            <a:avLst/>
          </a:prstGeom>
          <a:solidFill>
            <a:srgbClr val="06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Base Rule">
            <a:extLst>
              <a:ext uri="{FF2B5EF4-FFF2-40B4-BE49-F238E27FC236}">
                <a16:creationId xmlns:a16="http://schemas.microsoft.com/office/drawing/2014/main" id="{BF009615-489A-5DA8-222F-36CEB46D77B1}"/>
              </a:ext>
            </a:extLst>
          </p:cNvPr>
          <p:cNvCxnSpPr>
            <a:cxnSpLocks noGrp="1" noRot="1" noMove="1" noResize="1" noEditPoints="1" noAdjustHandles="1" noChangeArrowheads="1" noChangeShapeType="1"/>
          </p:cNvCxnSpPr>
          <p:nvPr/>
        </p:nvCxnSpPr>
        <p:spPr>
          <a:xfrm>
            <a:off x="292100" y="6395755"/>
            <a:ext cx="116078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Slide Number Placeholder">
            <a:extLst>
              <a:ext uri="{FF2B5EF4-FFF2-40B4-BE49-F238E27FC236}">
                <a16:creationId xmlns:a16="http://schemas.microsoft.com/office/drawing/2014/main" id="{74E97C96-6264-45A7-BD31-3F850D5B4046}"/>
              </a:ext>
            </a:extLst>
          </p:cNvPr>
          <p:cNvSpPr>
            <a:spLocks noGrp="1" noRot="1" noMove="1" noResize="1" noEditPoints="1" noAdjustHandles="1" noChangeArrowheads="1" noChangeShapeType="1"/>
          </p:cNvSpPr>
          <p:nvPr>
            <p:ph type="sldNum" sz="quarter" idx="12"/>
          </p:nvPr>
        </p:nvSpPr>
        <p:spPr/>
        <p:txBody>
          <a:bodyPr/>
          <a:lstStyle>
            <a:lvl1pPr>
              <a:defRPr>
                <a:solidFill>
                  <a:srgbClr val="FFFFFF"/>
                </a:solidFill>
              </a:defRPr>
            </a:lvl1pPr>
          </a:lstStyle>
          <a:p>
            <a:fld id="{3E04DF46-C0DC-4ADC-9A6F-918CC4703A43}" type="slidenum">
              <a:rPr lang="en-GB" smtClean="0"/>
              <a:pPr/>
              <a:t>‹#›</a:t>
            </a:fld>
            <a:endParaRPr lang="en-GB"/>
          </a:p>
        </p:txBody>
      </p:sp>
      <p:sp>
        <p:nvSpPr>
          <p:cNvPr id="8" name="Copyright Line">
            <a:extLst>
              <a:ext uri="{FF2B5EF4-FFF2-40B4-BE49-F238E27FC236}">
                <a16:creationId xmlns:a16="http://schemas.microsoft.com/office/drawing/2014/main" id="{D18F1FC4-106D-3BF8-BC65-D648A021FC0D}"/>
              </a:ext>
            </a:extLst>
          </p:cNvPr>
          <p:cNvSpPr txBox="1">
            <a:spLocks noGrp="1" noRot="1" noMove="1" noResize="1" noEditPoints="1" noAdjustHandles="1" noChangeArrowheads="1" noChangeShapeType="1"/>
          </p:cNvSpPr>
          <p:nvPr/>
        </p:nvSpPr>
        <p:spPr>
          <a:xfrm>
            <a:off x="9167809" y="6526849"/>
            <a:ext cx="2268453"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rgbClr val="BBBBBB"/>
                </a:solidFill>
              </a:rPr>
              <a:t>© </a:t>
            </a:r>
            <a:fld id="{92E70860-886D-4303-B2B5-BD1295E1FD39}" type="datetimeyyyy">
              <a:rPr lang="en-US" sz="700" smtClean="0">
                <a:solidFill>
                  <a:srgbClr val="BBBBBB"/>
                </a:solidFill>
              </a:rPr>
              <a:t>2025</a:t>
            </a:fld>
            <a:r>
              <a:rPr lang="en-US" sz="700">
                <a:solidFill>
                  <a:srgbClr val="BBBBBB"/>
                </a:solidFill>
              </a:rPr>
              <a:t> Nielsen Consumer LLC. All Rights Reserved.</a:t>
            </a:r>
          </a:p>
        </p:txBody>
      </p:sp>
      <p:sp>
        <p:nvSpPr>
          <p:cNvPr id="5" name="Footer Placeholder">
            <a:extLst>
              <a:ext uri="{FF2B5EF4-FFF2-40B4-BE49-F238E27FC236}">
                <a16:creationId xmlns:a16="http://schemas.microsoft.com/office/drawing/2014/main" id="{9E3F8F0F-7B47-2BB9-7F93-A25C99023E14}"/>
              </a:ext>
            </a:extLst>
          </p:cNvPr>
          <p:cNvSpPr>
            <a:spLocks noGrp="1" noRot="1" noMove="1" noResize="1" noEditPoints="1" noAdjustHandles="1" noChangeArrowheads="1" noChangeShapeType="1"/>
          </p:cNvSpPr>
          <p:nvPr>
            <p:ph type="ftr" sz="quarter" idx="11"/>
          </p:nvPr>
        </p:nvSpPr>
        <p:spPr>
          <a:solidFill>
            <a:schemeClr val="tx2"/>
          </a:solidFill>
        </p:spPr>
        <p:txBody>
          <a:bodyPr/>
          <a:lstStyle>
            <a:lvl1pPr>
              <a:defRPr>
                <a:solidFill>
                  <a:srgbClr val="FFFFFF"/>
                </a:solidFill>
              </a:defRPr>
            </a:lvl1pPr>
          </a:lstStyle>
          <a:p>
            <a:endParaRPr lang="en-GB"/>
          </a:p>
        </p:txBody>
      </p:sp>
      <p:sp>
        <p:nvSpPr>
          <p:cNvPr id="4" name="Date Placeholder">
            <a:extLst>
              <a:ext uri="{FF2B5EF4-FFF2-40B4-BE49-F238E27FC236}">
                <a16:creationId xmlns:a16="http://schemas.microsoft.com/office/drawing/2014/main" id="{51D28747-A5DD-1E44-1383-00C1095A0E2F}"/>
              </a:ext>
            </a:extLst>
          </p:cNvPr>
          <p:cNvSpPr>
            <a:spLocks noGrp="1" noRot="1" noMove="1" noResize="1" noEditPoints="1" noAdjustHandles="1" noChangeArrowheads="1" noChangeShapeType="1"/>
          </p:cNvSpPr>
          <p:nvPr>
            <p:ph type="dt" sz="half" idx="10"/>
          </p:nvPr>
        </p:nvSpPr>
        <p:spPr/>
        <p:txBody>
          <a:bodyPr/>
          <a:lstStyle>
            <a:lvl1pPr>
              <a:defRPr>
                <a:solidFill>
                  <a:srgbClr val="FFFFFF"/>
                </a:solidFill>
              </a:defRPr>
            </a:lvl1pPr>
          </a:lstStyle>
          <a:p>
            <a:fld id="{83E59825-7B6A-49C3-B207-8F8E163BC2C4}" type="datetime1">
              <a:rPr lang="en-GB" smtClean="0"/>
              <a:t>12/06/2025</a:t>
            </a:fld>
            <a:endParaRPr lang="en-GB"/>
          </a:p>
        </p:txBody>
      </p:sp>
      <p:sp>
        <p:nvSpPr>
          <p:cNvPr id="3" name="Subtitle Placeholder">
            <a:extLst>
              <a:ext uri="{FF2B5EF4-FFF2-40B4-BE49-F238E27FC236}">
                <a16:creationId xmlns:a16="http://schemas.microsoft.com/office/drawing/2014/main" id="{811C7246-8A71-F257-DB0D-3E1F23CE6970}"/>
              </a:ext>
            </a:extLst>
          </p:cNvPr>
          <p:cNvSpPr>
            <a:spLocks noGrp="1" noRot="1" noMove="1" noResize="1" noEditPoints="1" noAdjustHandles="1" noChangeArrowheads="1" noChangeShapeType="1"/>
          </p:cNvSpPr>
          <p:nvPr>
            <p:ph type="body" idx="1"/>
          </p:nvPr>
        </p:nvSpPr>
        <p:spPr>
          <a:xfrm>
            <a:off x="292100" y="3945964"/>
            <a:ext cx="7121979" cy="1500187"/>
          </a:xfrm>
        </p:spPr>
        <p:txBody>
          <a:bodyPr>
            <a:noAutofit/>
          </a:bodyPr>
          <a:lstStyle>
            <a:lvl1pPr marL="0" indent="0">
              <a:buNone/>
              <a:defRPr sz="2000">
                <a:solidFill>
                  <a:srgbClr val="FFFF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2" name="Title Placeholder">
            <a:extLst>
              <a:ext uri="{FF2B5EF4-FFF2-40B4-BE49-F238E27FC236}">
                <a16:creationId xmlns:a16="http://schemas.microsoft.com/office/drawing/2014/main" id="{D9E3A23B-F3DB-B7EF-DCB8-D944C23E6D3B}"/>
              </a:ext>
            </a:extLst>
          </p:cNvPr>
          <p:cNvSpPr>
            <a:spLocks noGrp="1" noRot="1" noMove="1" noResize="1" noEditPoints="1" noAdjustHandles="1" noChangeArrowheads="1" noChangeShapeType="1"/>
          </p:cNvSpPr>
          <p:nvPr>
            <p:ph type="title" hasCustomPrompt="1"/>
          </p:nvPr>
        </p:nvSpPr>
        <p:spPr>
          <a:xfrm>
            <a:off x="292100" y="1219200"/>
            <a:ext cx="7121979" cy="2401887"/>
          </a:xfrm>
        </p:spPr>
        <p:txBody>
          <a:bodyPr anchor="b">
            <a:noAutofit/>
          </a:bodyPr>
          <a:lstStyle>
            <a:lvl1pPr>
              <a:defRPr sz="4400">
                <a:solidFill>
                  <a:srgbClr val="FFFFFF"/>
                </a:solidFill>
              </a:defRPr>
            </a:lvl1pPr>
          </a:lstStyle>
          <a:p>
            <a:r>
              <a:rPr lang="en-US"/>
              <a:t>Insert your section header title here maximum of three lines</a:t>
            </a:r>
            <a:endParaRPr lang="en-GB"/>
          </a:p>
        </p:txBody>
      </p:sp>
      <p:pic>
        <p:nvPicPr>
          <p:cNvPr id="9" name="NIQ GFK Lockup" hidden="1">
            <a:extLst>
              <a:ext uri="{FF2B5EF4-FFF2-40B4-BE49-F238E27FC236}">
                <a16:creationId xmlns:a16="http://schemas.microsoft.com/office/drawing/2014/main" id="{F72C93F2-029A-F706-FCA1-C00C6620AA84}"/>
              </a:ext>
            </a:extLst>
          </p:cNvPr>
          <p:cNvPicPr>
            <a:picLocks noGrp="1" noRot="1" noMove="1" noResize="1" noEditPoints="1" noAdjustHandles="1" noChangeArrowheads="1" noChangeShapeType="1" noCrop="1"/>
          </p:cNvPicPr>
          <p:nvPr/>
        </p:nvPicPr>
        <p:blipFill rotWithShape="1">
          <a:blip r:embed="rId2"/>
          <a:srcRect l="23" r="23"/>
          <a:stretch/>
        </p:blipFill>
        <p:spPr>
          <a:xfrm>
            <a:off x="302626" y="6462285"/>
            <a:ext cx="906224" cy="329184"/>
          </a:xfrm>
          <a:prstGeom prst="rect">
            <a:avLst/>
          </a:prstGeom>
        </p:spPr>
      </p:pic>
      <p:pic>
        <p:nvPicPr>
          <p:cNvPr id="24" name="NielsenIQ logo+wordmark" descr="A blue text on a black background&#10;&#10;Description automatically generated" hidden="1">
            <a:extLst>
              <a:ext uri="{FF2B5EF4-FFF2-40B4-BE49-F238E27FC236}">
                <a16:creationId xmlns:a16="http://schemas.microsoft.com/office/drawing/2014/main" id="{30EA2721-2669-7CC1-263F-E48ACB34B73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90130" y="6495154"/>
            <a:ext cx="781433" cy="269593"/>
          </a:xfrm>
          <a:prstGeom prst="rect">
            <a:avLst/>
          </a:prstGeom>
        </p:spPr>
      </p:pic>
      <p:sp>
        <p:nvSpPr>
          <p:cNvPr id="19" name="Nielsen wordmark">
            <a:extLst>
              <a:ext uri="{FF2B5EF4-FFF2-40B4-BE49-F238E27FC236}">
                <a16:creationId xmlns:a16="http://schemas.microsoft.com/office/drawing/2014/main" id="{7BCB7AFF-7ADD-FDD8-AD61-82353E288C2C}"/>
              </a:ext>
            </a:extLst>
          </p:cNvPr>
          <p:cNvSpPr/>
          <p:nvPr/>
        </p:nvSpPr>
        <p:spPr>
          <a:xfrm>
            <a:off x="279769" y="6509816"/>
            <a:ext cx="1320394" cy="23895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bg1"/>
          </a:solidFill>
          <a:ln w="7744" cap="flat">
            <a:noFill/>
            <a:prstDash val="solid"/>
            <a:miter/>
          </a:ln>
        </p:spPr>
        <p:txBody>
          <a:bodyPr wrap="square" rtlCol="0" anchor="ctr">
            <a:noAutofit/>
          </a:bodyPr>
          <a:lstStyle/>
          <a:p>
            <a:endParaRPr lang="en-US"/>
          </a:p>
        </p:txBody>
      </p:sp>
      <p:pic>
        <p:nvPicPr>
          <p:cNvPr id="20" name="Picture 19">
            <a:extLst>
              <a:ext uri="{FF2B5EF4-FFF2-40B4-BE49-F238E27FC236}">
                <a16:creationId xmlns:a16="http://schemas.microsoft.com/office/drawing/2014/main" id="{C9A5E782-D8EB-2956-7205-CAEC12A0F4C8}"/>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60587163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a:extLst>
              <a:ext uri="{FF2B5EF4-FFF2-40B4-BE49-F238E27FC236}">
                <a16:creationId xmlns:a16="http://schemas.microsoft.com/office/drawing/2014/main" id="{63B9D37C-62EE-88F2-238D-499646D8C070}"/>
              </a:ext>
            </a:extLst>
          </p:cNvPr>
          <p:cNvSpPr/>
          <p:nvPr/>
        </p:nvSpPr>
        <p:spPr>
          <a:xfrm>
            <a:off x="154112" y="6435203"/>
            <a:ext cx="3202864" cy="3732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11" name="Rectangle 10">
            <a:extLst>
              <a:ext uri="{FF2B5EF4-FFF2-40B4-BE49-F238E27FC236}">
                <a16:creationId xmlns:a16="http://schemas.microsoft.com/office/drawing/2014/main" id="{27CB77FF-E30C-AD6B-A105-F36D3E5B5722}"/>
              </a:ext>
            </a:extLst>
          </p:cNvPr>
          <p:cNvSpPr/>
          <p:nvPr/>
        </p:nvSpPr>
        <p:spPr>
          <a:xfrm>
            <a:off x="154112" y="6517927"/>
            <a:ext cx="1921268" cy="340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14" name="Nielsen wordmark">
            <a:extLst>
              <a:ext uri="{FF2B5EF4-FFF2-40B4-BE49-F238E27FC236}">
                <a16:creationId xmlns:a16="http://schemas.microsoft.com/office/drawing/2014/main" id="{B43B4E31-7192-A050-3E11-EBDF25C1629A}"/>
              </a:ext>
            </a:extLst>
          </p:cNvPr>
          <p:cNvSpPr/>
          <p:nvPr/>
        </p:nvSpPr>
        <p:spPr>
          <a:xfrm>
            <a:off x="279769" y="6509816"/>
            <a:ext cx="1320394" cy="23895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bg1"/>
          </a:solidFill>
          <a:ln w="7744" cap="flat">
            <a:noFill/>
            <a:prstDash val="solid"/>
            <a:miter/>
          </a:ln>
        </p:spPr>
        <p:txBody>
          <a:bodyPr wrap="square" rtlCol="0" anchor="ctr">
            <a:noAutofit/>
          </a:bodyPr>
          <a:lstStyle/>
          <a:p>
            <a:endParaRPr lang="en-US"/>
          </a:p>
        </p:txBody>
      </p:sp>
      <p:pic>
        <p:nvPicPr>
          <p:cNvPr id="16" name="Picture 15">
            <a:extLst>
              <a:ext uri="{FF2B5EF4-FFF2-40B4-BE49-F238E27FC236}">
                <a16:creationId xmlns:a16="http://schemas.microsoft.com/office/drawing/2014/main" id="{B835C153-CEBB-55B8-A3F4-E1DFD0E7F8D2}"/>
              </a:ext>
            </a:extLst>
          </p:cNvPr>
          <p:cNvPicPr>
            <a:picLocks noChangeAspect="1"/>
          </p:cNvPicPr>
          <p:nvPr/>
        </p:nvPicPr>
        <p:blipFill>
          <a:blip r:embed="rId2"/>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43590014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2"/>
                </a:solidFill>
              </a:defRPr>
            </a:lvl1pPr>
          </a:lstStyle>
          <a:p>
            <a:r>
              <a:rPr lang="en-US"/>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
        <p:nvSpPr>
          <p:cNvPr id="10" name="TextBox 9">
            <a:extLst>
              <a:ext uri="{FF2B5EF4-FFF2-40B4-BE49-F238E27FC236}">
                <a16:creationId xmlns:a16="http://schemas.microsoft.com/office/drawing/2014/main" id="{19C478FA-FA6E-05DF-854B-5D984ACB62F4}"/>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81FE0093-DCA7-1BA7-2D54-42D05FCABE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558" y="5732896"/>
            <a:ext cx="3058757" cy="555384"/>
          </a:xfrm>
          <a:prstGeom prst="rect">
            <a:avLst/>
          </a:prstGeom>
        </p:spPr>
      </p:pic>
      <p:pic>
        <p:nvPicPr>
          <p:cNvPr id="8" name="Picture 7">
            <a:extLst>
              <a:ext uri="{FF2B5EF4-FFF2-40B4-BE49-F238E27FC236}">
                <a16:creationId xmlns:a16="http://schemas.microsoft.com/office/drawing/2014/main" id="{46C94242-70E0-CEDE-0B51-0880FC8AA7D6}"/>
              </a:ext>
            </a:extLst>
          </p:cNvPr>
          <p:cNvPicPr>
            <a:picLocks noChangeAspect="1"/>
          </p:cNvPicPr>
          <p:nvPr/>
        </p:nvPicPr>
        <p:blipFill>
          <a:blip r:embed="rId4"/>
          <a:srcRect l="11168" t="16113" r="11561" b="14410"/>
          <a:stretch/>
        </p:blipFill>
        <p:spPr>
          <a:xfrm>
            <a:off x="10166591" y="5633710"/>
            <a:ext cx="1551398" cy="753756"/>
          </a:xfrm>
          <a:prstGeom prst="rect">
            <a:avLst/>
          </a:prstGeom>
        </p:spPr>
      </p:pic>
    </p:spTree>
    <p:extLst>
      <p:ext uri="{BB962C8B-B14F-4D97-AF65-F5344CB8AC3E}">
        <p14:creationId xmlns:p14="http://schemas.microsoft.com/office/powerpoint/2010/main" val="10591806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3231F8F6-E2AA-97B5-65C0-9DD5A3A40000}"/>
              </a:ext>
            </a:extLst>
          </p:cNvPr>
          <p:cNvSpPr/>
          <p:nvPr/>
        </p:nvSpPr>
        <p:spPr>
          <a:xfrm>
            <a:off x="164387" y="6435203"/>
            <a:ext cx="3339101" cy="422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13" name="Picture 12">
            <a:extLst>
              <a:ext uri="{FF2B5EF4-FFF2-40B4-BE49-F238E27FC236}">
                <a16:creationId xmlns:a16="http://schemas.microsoft.com/office/drawing/2014/main" id="{6D4B8308-154A-9768-E91C-DF940DA39A77}"/>
              </a:ext>
            </a:extLst>
          </p:cNvPr>
          <p:cNvPicPr>
            <a:picLocks noChangeAspect="1"/>
          </p:cNvPicPr>
          <p:nvPr/>
        </p:nvPicPr>
        <p:blipFill>
          <a:blip r:embed="rId2"/>
          <a:srcRect l="11168" t="16113" r="11561" b="14410"/>
          <a:stretch/>
        </p:blipFill>
        <p:spPr>
          <a:xfrm>
            <a:off x="1809290" y="6456680"/>
            <a:ext cx="749597" cy="364196"/>
          </a:xfrm>
          <a:prstGeom prst="rect">
            <a:avLst/>
          </a:prstGeom>
        </p:spPr>
      </p:pic>
      <p:sp>
        <p:nvSpPr>
          <p:cNvPr id="14" name="Nielsen wordmark">
            <a:extLst>
              <a:ext uri="{FF2B5EF4-FFF2-40B4-BE49-F238E27FC236}">
                <a16:creationId xmlns:a16="http://schemas.microsoft.com/office/drawing/2014/main" id="{73C715EA-EC38-8739-8127-B3C8CCA81438}"/>
              </a:ext>
            </a:extLst>
          </p:cNvPr>
          <p:cNvSpPr/>
          <p:nvPr/>
        </p:nvSpPr>
        <p:spPr>
          <a:xfrm>
            <a:off x="266061" y="6525958"/>
            <a:ext cx="1412008" cy="255530"/>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tx2"/>
          </a:solidFill>
          <a:ln w="774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74995506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3AEF13E3-0718-E221-EFB0-DFDFD0545D95}"/>
              </a:ext>
            </a:extLst>
          </p:cNvPr>
          <p:cNvSpPr/>
          <p:nvPr/>
        </p:nvSpPr>
        <p:spPr>
          <a:xfrm>
            <a:off x="164387" y="6435203"/>
            <a:ext cx="3339101" cy="422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14" name="Nielsen wordmark">
            <a:extLst>
              <a:ext uri="{FF2B5EF4-FFF2-40B4-BE49-F238E27FC236}">
                <a16:creationId xmlns:a16="http://schemas.microsoft.com/office/drawing/2014/main" id="{1B18FB2F-CC0D-80E1-CEF5-F41B37E6816D}"/>
              </a:ext>
            </a:extLst>
          </p:cNvPr>
          <p:cNvSpPr/>
          <p:nvPr/>
        </p:nvSpPr>
        <p:spPr>
          <a:xfrm>
            <a:off x="279769" y="6509816"/>
            <a:ext cx="1320394" cy="23895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bg1"/>
          </a:solidFill>
          <a:ln w="7744" cap="flat">
            <a:noFill/>
            <a:prstDash val="solid"/>
            <a:miter/>
          </a:ln>
        </p:spPr>
        <p:txBody>
          <a:bodyPr wrap="square" rtlCol="0" anchor="ctr">
            <a:noAutofit/>
          </a:bodyPr>
          <a:lstStyle/>
          <a:p>
            <a:endParaRPr lang="en-US"/>
          </a:p>
        </p:txBody>
      </p:sp>
      <p:pic>
        <p:nvPicPr>
          <p:cNvPr id="15" name="Picture 14">
            <a:extLst>
              <a:ext uri="{FF2B5EF4-FFF2-40B4-BE49-F238E27FC236}">
                <a16:creationId xmlns:a16="http://schemas.microsoft.com/office/drawing/2014/main" id="{173CB85E-00BE-31B7-EE69-9B6A577737C0}"/>
              </a:ext>
            </a:extLst>
          </p:cNvPr>
          <p:cNvPicPr>
            <a:picLocks noChangeAspect="1"/>
          </p:cNvPicPr>
          <p:nvPr/>
        </p:nvPicPr>
        <p:blipFill>
          <a:blip r:embed="rId2"/>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245065476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26E279EB-0F21-38C6-0CEB-BC29E43C2DF5}"/>
              </a:ext>
            </a:extLst>
          </p:cNvPr>
          <p:cNvSpPr/>
          <p:nvPr/>
        </p:nvSpPr>
        <p:spPr>
          <a:xfrm>
            <a:off x="164387" y="6435203"/>
            <a:ext cx="3339101" cy="4227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14" name="Nielsen wordmark">
            <a:extLst>
              <a:ext uri="{FF2B5EF4-FFF2-40B4-BE49-F238E27FC236}">
                <a16:creationId xmlns:a16="http://schemas.microsoft.com/office/drawing/2014/main" id="{30F29A29-7384-D409-FC9F-BDE13F589F10}"/>
              </a:ext>
            </a:extLst>
          </p:cNvPr>
          <p:cNvSpPr/>
          <p:nvPr/>
        </p:nvSpPr>
        <p:spPr>
          <a:xfrm>
            <a:off x="279769" y="6509816"/>
            <a:ext cx="1320394" cy="238952"/>
          </a:xfrm>
          <a:custGeom>
            <a:avLst/>
            <a:gdLst>
              <a:gd name="connsiteX0" fmla="*/ 1628098 w 2855736"/>
              <a:gd name="connsiteY0" fmla="*/ 189308 h 516802"/>
              <a:gd name="connsiteX1" fmla="*/ 1598276 w 2855736"/>
              <a:gd name="connsiteY1" fmla="*/ 194730 h 516802"/>
              <a:gd name="connsiteX2" fmla="*/ 1576820 w 2855736"/>
              <a:gd name="connsiteY2" fmla="*/ 209524 h 516802"/>
              <a:gd name="connsiteX3" fmla="*/ 1563188 w 2855736"/>
              <a:gd name="connsiteY3" fmla="*/ 231368 h 516802"/>
              <a:gd name="connsiteX4" fmla="*/ 1563188 w 2855736"/>
              <a:gd name="connsiteY4" fmla="*/ 231290 h 516802"/>
              <a:gd name="connsiteX5" fmla="*/ 1557921 w 2855736"/>
              <a:gd name="connsiteY5" fmla="*/ 254838 h 516802"/>
              <a:gd name="connsiteX6" fmla="*/ 1694015 w 2855736"/>
              <a:gd name="connsiteY6" fmla="*/ 254838 h 516802"/>
              <a:gd name="connsiteX7" fmla="*/ 1678059 w 2855736"/>
              <a:gd name="connsiteY7" fmla="*/ 207201 h 516802"/>
              <a:gd name="connsiteX8" fmla="*/ 1628098 w 2855736"/>
              <a:gd name="connsiteY8" fmla="*/ 189308 h 516802"/>
              <a:gd name="connsiteX9" fmla="*/ 782717 w 2855736"/>
              <a:gd name="connsiteY9" fmla="*/ 189308 h 516802"/>
              <a:gd name="connsiteX10" fmla="*/ 752895 w 2855736"/>
              <a:gd name="connsiteY10" fmla="*/ 194730 h 516802"/>
              <a:gd name="connsiteX11" fmla="*/ 731439 w 2855736"/>
              <a:gd name="connsiteY11" fmla="*/ 209524 h 516802"/>
              <a:gd name="connsiteX12" fmla="*/ 717807 w 2855736"/>
              <a:gd name="connsiteY12" fmla="*/ 231368 h 516802"/>
              <a:gd name="connsiteX13" fmla="*/ 717807 w 2855736"/>
              <a:gd name="connsiteY13" fmla="*/ 231290 h 516802"/>
              <a:gd name="connsiteX14" fmla="*/ 712539 w 2855736"/>
              <a:gd name="connsiteY14" fmla="*/ 254838 h 516802"/>
              <a:gd name="connsiteX15" fmla="*/ 848634 w 2855736"/>
              <a:gd name="connsiteY15" fmla="*/ 254838 h 516802"/>
              <a:gd name="connsiteX16" fmla="*/ 832677 w 2855736"/>
              <a:gd name="connsiteY16" fmla="*/ 207201 h 516802"/>
              <a:gd name="connsiteX17" fmla="*/ 782717 w 2855736"/>
              <a:gd name="connsiteY17" fmla="*/ 189308 h 516802"/>
              <a:gd name="connsiteX18" fmla="*/ 476601 w 2855736"/>
              <a:gd name="connsiteY18" fmla="*/ 124553 h 516802"/>
              <a:gd name="connsiteX19" fmla="*/ 480087 w 2855736"/>
              <a:gd name="connsiteY19" fmla="*/ 124553 h 516802"/>
              <a:gd name="connsiteX20" fmla="*/ 569319 w 2855736"/>
              <a:gd name="connsiteY20" fmla="*/ 124553 h 516802"/>
              <a:gd name="connsiteX21" fmla="*/ 572882 w 2855736"/>
              <a:gd name="connsiteY21" fmla="*/ 124553 h 516802"/>
              <a:gd name="connsiteX22" fmla="*/ 572882 w 2855736"/>
              <a:gd name="connsiteY22" fmla="*/ 128116 h 516802"/>
              <a:gd name="connsiteX23" fmla="*/ 572804 w 2855736"/>
              <a:gd name="connsiteY23" fmla="*/ 466299 h 516802"/>
              <a:gd name="connsiteX24" fmla="*/ 569319 w 2855736"/>
              <a:gd name="connsiteY24" fmla="*/ 466299 h 516802"/>
              <a:gd name="connsiteX25" fmla="*/ 480087 w 2855736"/>
              <a:gd name="connsiteY25" fmla="*/ 466299 h 516802"/>
              <a:gd name="connsiteX26" fmla="*/ 476601 w 2855736"/>
              <a:gd name="connsiteY26" fmla="*/ 466299 h 516802"/>
              <a:gd name="connsiteX27" fmla="*/ 476601 w 2855736"/>
              <a:gd name="connsiteY27" fmla="*/ 127496 h 516802"/>
              <a:gd name="connsiteX28" fmla="*/ 2026544 w 2855736"/>
              <a:gd name="connsiteY28" fmla="*/ 116342 h 516802"/>
              <a:gd name="connsiteX29" fmla="*/ 2113220 w 2855736"/>
              <a:gd name="connsiteY29" fmla="*/ 147093 h 516802"/>
              <a:gd name="connsiteX30" fmla="*/ 2141569 w 2855736"/>
              <a:gd name="connsiteY30" fmla="*/ 242832 h 516802"/>
              <a:gd name="connsiteX31" fmla="*/ 2141569 w 2855736"/>
              <a:gd name="connsiteY31" fmla="*/ 466376 h 516802"/>
              <a:gd name="connsiteX32" fmla="*/ 2045366 w 2855736"/>
              <a:gd name="connsiteY32" fmla="*/ 466376 h 516802"/>
              <a:gd name="connsiteX33" fmla="*/ 2045366 w 2855736"/>
              <a:gd name="connsiteY33" fmla="*/ 254992 h 516802"/>
              <a:gd name="connsiteX34" fmla="*/ 2033050 w 2855736"/>
              <a:gd name="connsiteY34" fmla="*/ 209757 h 516802"/>
              <a:gd name="connsiteX35" fmla="*/ 1999820 w 2855736"/>
              <a:gd name="connsiteY35" fmla="*/ 197983 h 516802"/>
              <a:gd name="connsiteX36" fmla="*/ 1971548 w 2855736"/>
              <a:gd name="connsiteY36" fmla="*/ 202786 h 516802"/>
              <a:gd name="connsiteX37" fmla="*/ 1949472 w 2855736"/>
              <a:gd name="connsiteY37" fmla="*/ 216651 h 516802"/>
              <a:gd name="connsiteX38" fmla="*/ 1935143 w 2855736"/>
              <a:gd name="connsiteY38" fmla="*/ 237022 h 516802"/>
              <a:gd name="connsiteX39" fmla="*/ 1929411 w 2855736"/>
              <a:gd name="connsiteY39" fmla="*/ 262583 h 516802"/>
              <a:gd name="connsiteX40" fmla="*/ 1929411 w 2855736"/>
              <a:gd name="connsiteY40" fmla="*/ 466299 h 516802"/>
              <a:gd name="connsiteX41" fmla="*/ 1833130 w 2855736"/>
              <a:gd name="connsiteY41" fmla="*/ 466299 h 516802"/>
              <a:gd name="connsiteX42" fmla="*/ 1833130 w 2855736"/>
              <a:gd name="connsiteY42" fmla="*/ 124630 h 516802"/>
              <a:gd name="connsiteX43" fmla="*/ 1926855 w 2855736"/>
              <a:gd name="connsiteY43" fmla="*/ 124630 h 516802"/>
              <a:gd name="connsiteX44" fmla="*/ 1926855 w 2855736"/>
              <a:gd name="connsiteY44" fmla="*/ 165063 h 516802"/>
              <a:gd name="connsiteX45" fmla="*/ 1968605 w 2855736"/>
              <a:gd name="connsiteY45" fmla="*/ 130052 h 516802"/>
              <a:gd name="connsiteX46" fmla="*/ 2026544 w 2855736"/>
              <a:gd name="connsiteY46" fmla="*/ 116342 h 516802"/>
              <a:gd name="connsiteX47" fmla="*/ 1272176 w 2855736"/>
              <a:gd name="connsiteY47" fmla="*/ 115490 h 516802"/>
              <a:gd name="connsiteX48" fmla="*/ 1339410 w 2855736"/>
              <a:gd name="connsiteY48" fmla="*/ 123623 h 516802"/>
              <a:gd name="connsiteX49" fmla="*/ 1384258 w 2855736"/>
              <a:gd name="connsiteY49" fmla="*/ 145544 h 516802"/>
              <a:gd name="connsiteX50" fmla="*/ 1397194 w 2855736"/>
              <a:gd name="connsiteY50" fmla="*/ 157860 h 516802"/>
              <a:gd name="connsiteX51" fmla="*/ 1410749 w 2855736"/>
              <a:gd name="connsiteY51" fmla="*/ 178696 h 516802"/>
              <a:gd name="connsiteX52" fmla="*/ 1415319 w 2855736"/>
              <a:gd name="connsiteY52" fmla="*/ 189695 h 516802"/>
              <a:gd name="connsiteX53" fmla="*/ 1416171 w 2855736"/>
              <a:gd name="connsiteY53" fmla="*/ 192174 h 516802"/>
              <a:gd name="connsiteX54" fmla="*/ 1422755 w 2855736"/>
              <a:gd name="connsiteY54" fmla="*/ 222847 h 516802"/>
              <a:gd name="connsiteX55" fmla="*/ 1423065 w 2855736"/>
              <a:gd name="connsiteY55" fmla="*/ 226643 h 516802"/>
              <a:gd name="connsiteX56" fmla="*/ 1335382 w 2855736"/>
              <a:gd name="connsiteY56" fmla="*/ 226643 h 516802"/>
              <a:gd name="connsiteX57" fmla="*/ 1333058 w 2855736"/>
              <a:gd name="connsiteY57" fmla="*/ 218432 h 516802"/>
              <a:gd name="connsiteX58" fmla="*/ 1318109 w 2855736"/>
              <a:gd name="connsiteY58" fmla="*/ 198835 h 516802"/>
              <a:gd name="connsiteX59" fmla="*/ 1274035 w 2855736"/>
              <a:gd name="connsiteY59" fmla="*/ 188688 h 516802"/>
              <a:gd name="connsiteX60" fmla="*/ 1245220 w 2855736"/>
              <a:gd name="connsiteY60" fmla="*/ 191477 h 516802"/>
              <a:gd name="connsiteX61" fmla="*/ 1227870 w 2855736"/>
              <a:gd name="connsiteY61" fmla="*/ 198293 h 516802"/>
              <a:gd name="connsiteX62" fmla="*/ 1219504 w 2855736"/>
              <a:gd name="connsiteY62" fmla="*/ 207123 h 516802"/>
              <a:gd name="connsiteX63" fmla="*/ 1217025 w 2855736"/>
              <a:gd name="connsiteY63" fmla="*/ 216418 h 516802"/>
              <a:gd name="connsiteX64" fmla="*/ 1225469 w 2855736"/>
              <a:gd name="connsiteY64" fmla="*/ 236867 h 516802"/>
              <a:gd name="connsiteX65" fmla="*/ 1262494 w 2855736"/>
              <a:gd name="connsiteY65" fmla="*/ 248641 h 516802"/>
              <a:gd name="connsiteX66" fmla="*/ 1304553 w 2855736"/>
              <a:gd name="connsiteY66" fmla="*/ 255612 h 516802"/>
              <a:gd name="connsiteX67" fmla="*/ 1365513 w 2855736"/>
              <a:gd name="connsiteY67" fmla="*/ 270484 h 516802"/>
              <a:gd name="connsiteX68" fmla="*/ 1403313 w 2855736"/>
              <a:gd name="connsiteY68" fmla="*/ 293179 h 516802"/>
              <a:gd name="connsiteX69" fmla="*/ 1423375 w 2855736"/>
              <a:gd name="connsiteY69" fmla="*/ 325635 h 516802"/>
              <a:gd name="connsiteX70" fmla="*/ 1423375 w 2855736"/>
              <a:gd name="connsiteY70" fmla="*/ 325712 h 516802"/>
              <a:gd name="connsiteX71" fmla="*/ 1428952 w 2855736"/>
              <a:gd name="connsiteY71" fmla="*/ 368159 h 516802"/>
              <a:gd name="connsiteX72" fmla="*/ 1391927 w 2855736"/>
              <a:gd name="connsiteY72" fmla="*/ 446392 h 516802"/>
              <a:gd name="connsiteX73" fmla="*/ 1279534 w 2855736"/>
              <a:gd name="connsiteY73" fmla="*/ 475516 h 516802"/>
              <a:gd name="connsiteX74" fmla="*/ 1221828 w 2855736"/>
              <a:gd name="connsiteY74" fmla="*/ 470017 h 516802"/>
              <a:gd name="connsiteX75" fmla="*/ 1172255 w 2855736"/>
              <a:gd name="connsiteY75" fmla="*/ 450730 h 516802"/>
              <a:gd name="connsiteX76" fmla="*/ 1136081 w 2855736"/>
              <a:gd name="connsiteY76" fmla="*/ 413937 h 516802"/>
              <a:gd name="connsiteX77" fmla="*/ 1120280 w 2855736"/>
              <a:gd name="connsiteY77" fmla="*/ 360336 h 516802"/>
              <a:gd name="connsiteX78" fmla="*/ 1213230 w 2855736"/>
              <a:gd name="connsiteY78" fmla="*/ 360336 h 516802"/>
              <a:gd name="connsiteX79" fmla="*/ 1233911 w 2855736"/>
              <a:gd name="connsiteY79" fmla="*/ 391087 h 516802"/>
              <a:gd name="connsiteX80" fmla="*/ 1278295 w 2855736"/>
              <a:gd name="connsiteY80" fmla="*/ 399685 h 516802"/>
              <a:gd name="connsiteX81" fmla="*/ 1322059 w 2855736"/>
              <a:gd name="connsiteY81" fmla="*/ 392171 h 516802"/>
              <a:gd name="connsiteX82" fmla="*/ 1333988 w 2855736"/>
              <a:gd name="connsiteY82" fmla="*/ 369398 h 516802"/>
              <a:gd name="connsiteX83" fmla="*/ 1326319 w 2855736"/>
              <a:gd name="connsiteY83" fmla="*/ 349492 h 516802"/>
              <a:gd name="connsiteX84" fmla="*/ 1295568 w 2855736"/>
              <a:gd name="connsiteY84" fmla="*/ 337253 h 516802"/>
              <a:gd name="connsiteX85" fmla="*/ 1247467 w 2855736"/>
              <a:gd name="connsiteY85" fmla="*/ 329585 h 516802"/>
              <a:gd name="connsiteX86" fmla="*/ 1155678 w 2855736"/>
              <a:gd name="connsiteY86" fmla="*/ 296045 h 516802"/>
              <a:gd name="connsiteX87" fmla="*/ 1124695 w 2855736"/>
              <a:gd name="connsiteY87" fmla="*/ 222847 h 516802"/>
              <a:gd name="connsiteX88" fmla="*/ 1135617 w 2855736"/>
              <a:gd name="connsiteY88" fmla="*/ 177844 h 516802"/>
              <a:gd name="connsiteX89" fmla="*/ 1166290 w 2855736"/>
              <a:gd name="connsiteY89" fmla="*/ 144150 h 516802"/>
              <a:gd name="connsiteX90" fmla="*/ 1212920 w 2855736"/>
              <a:gd name="connsiteY90" fmla="*/ 122926 h 516802"/>
              <a:gd name="connsiteX91" fmla="*/ 1272176 w 2855736"/>
              <a:gd name="connsiteY91" fmla="*/ 115490 h 516802"/>
              <a:gd name="connsiteX92" fmla="*/ 1629957 w 2855736"/>
              <a:gd name="connsiteY92" fmla="*/ 115335 h 516802"/>
              <a:gd name="connsiteX93" fmla="*/ 1747616 w 2855736"/>
              <a:gd name="connsiteY93" fmla="*/ 160493 h 516802"/>
              <a:gd name="connsiteX94" fmla="*/ 1787043 w 2855736"/>
              <a:gd name="connsiteY94" fmla="*/ 281328 h 516802"/>
              <a:gd name="connsiteX95" fmla="*/ 1787043 w 2855736"/>
              <a:gd name="connsiteY95" fmla="*/ 320522 h 516802"/>
              <a:gd name="connsiteX96" fmla="*/ 1556526 w 2855736"/>
              <a:gd name="connsiteY96" fmla="*/ 320522 h 516802"/>
              <a:gd name="connsiteX97" fmla="*/ 1575968 w 2855736"/>
              <a:gd name="connsiteY97" fmla="*/ 377454 h 516802"/>
              <a:gd name="connsiteX98" fmla="*/ 1630654 w 2855736"/>
              <a:gd name="connsiteY98" fmla="*/ 398833 h 516802"/>
              <a:gd name="connsiteX99" fmla="*/ 1688825 w 2855736"/>
              <a:gd name="connsiteY99" fmla="*/ 360181 h 516802"/>
              <a:gd name="connsiteX100" fmla="*/ 1688903 w 2855736"/>
              <a:gd name="connsiteY100" fmla="*/ 360181 h 516802"/>
              <a:gd name="connsiteX101" fmla="*/ 1782937 w 2855736"/>
              <a:gd name="connsiteY101" fmla="*/ 360181 h 516802"/>
              <a:gd name="connsiteX102" fmla="*/ 1737082 w 2855736"/>
              <a:gd name="connsiteY102" fmla="*/ 445540 h 516802"/>
              <a:gd name="connsiteX103" fmla="*/ 1630034 w 2855736"/>
              <a:gd name="connsiteY103" fmla="*/ 475284 h 516802"/>
              <a:gd name="connsiteX104" fmla="*/ 1502848 w 2855736"/>
              <a:gd name="connsiteY104" fmla="*/ 428267 h 516802"/>
              <a:gd name="connsiteX105" fmla="*/ 1460168 w 2855736"/>
              <a:gd name="connsiteY105" fmla="*/ 295890 h 516802"/>
              <a:gd name="connsiteX106" fmla="*/ 1472484 w 2855736"/>
              <a:gd name="connsiteY106" fmla="*/ 219826 h 516802"/>
              <a:gd name="connsiteX107" fmla="*/ 1507340 w 2855736"/>
              <a:gd name="connsiteY107" fmla="*/ 162894 h 516802"/>
              <a:gd name="connsiteX108" fmla="*/ 1561174 w 2855736"/>
              <a:gd name="connsiteY108" fmla="*/ 127341 h 516802"/>
              <a:gd name="connsiteX109" fmla="*/ 1629957 w 2855736"/>
              <a:gd name="connsiteY109" fmla="*/ 115335 h 516802"/>
              <a:gd name="connsiteX110" fmla="*/ 784576 w 2855736"/>
              <a:gd name="connsiteY110" fmla="*/ 115335 h 516802"/>
              <a:gd name="connsiteX111" fmla="*/ 902235 w 2855736"/>
              <a:gd name="connsiteY111" fmla="*/ 160493 h 516802"/>
              <a:gd name="connsiteX112" fmla="*/ 941661 w 2855736"/>
              <a:gd name="connsiteY112" fmla="*/ 281328 h 516802"/>
              <a:gd name="connsiteX113" fmla="*/ 941661 w 2855736"/>
              <a:gd name="connsiteY113" fmla="*/ 320522 h 516802"/>
              <a:gd name="connsiteX114" fmla="*/ 711145 w 2855736"/>
              <a:gd name="connsiteY114" fmla="*/ 320522 h 516802"/>
              <a:gd name="connsiteX115" fmla="*/ 730587 w 2855736"/>
              <a:gd name="connsiteY115" fmla="*/ 377454 h 516802"/>
              <a:gd name="connsiteX116" fmla="*/ 785273 w 2855736"/>
              <a:gd name="connsiteY116" fmla="*/ 398833 h 516802"/>
              <a:gd name="connsiteX117" fmla="*/ 843444 w 2855736"/>
              <a:gd name="connsiteY117" fmla="*/ 360181 h 516802"/>
              <a:gd name="connsiteX118" fmla="*/ 843522 w 2855736"/>
              <a:gd name="connsiteY118" fmla="*/ 360181 h 516802"/>
              <a:gd name="connsiteX119" fmla="*/ 937556 w 2855736"/>
              <a:gd name="connsiteY119" fmla="*/ 360181 h 516802"/>
              <a:gd name="connsiteX120" fmla="*/ 891701 w 2855736"/>
              <a:gd name="connsiteY120" fmla="*/ 445540 h 516802"/>
              <a:gd name="connsiteX121" fmla="*/ 784653 w 2855736"/>
              <a:gd name="connsiteY121" fmla="*/ 475284 h 516802"/>
              <a:gd name="connsiteX122" fmla="*/ 657467 w 2855736"/>
              <a:gd name="connsiteY122" fmla="*/ 428267 h 516802"/>
              <a:gd name="connsiteX123" fmla="*/ 614787 w 2855736"/>
              <a:gd name="connsiteY123" fmla="*/ 295890 h 516802"/>
              <a:gd name="connsiteX124" fmla="*/ 627103 w 2855736"/>
              <a:gd name="connsiteY124" fmla="*/ 219826 h 516802"/>
              <a:gd name="connsiteX125" fmla="*/ 661959 w 2855736"/>
              <a:gd name="connsiteY125" fmla="*/ 162894 h 516802"/>
              <a:gd name="connsiteX126" fmla="*/ 715793 w 2855736"/>
              <a:gd name="connsiteY126" fmla="*/ 127341 h 516802"/>
              <a:gd name="connsiteX127" fmla="*/ 784576 w 2855736"/>
              <a:gd name="connsiteY127" fmla="*/ 115335 h 516802"/>
              <a:gd name="connsiteX128" fmla="*/ 2576886 w 2855736"/>
              <a:gd name="connsiteY128" fmla="*/ 97288 h 516802"/>
              <a:gd name="connsiteX129" fmla="*/ 2435834 w 2855736"/>
              <a:gd name="connsiteY129" fmla="*/ 238339 h 516802"/>
              <a:gd name="connsiteX130" fmla="*/ 2576886 w 2855736"/>
              <a:gd name="connsiteY130" fmla="*/ 379391 h 516802"/>
              <a:gd name="connsiteX131" fmla="*/ 2717938 w 2855736"/>
              <a:gd name="connsiteY131" fmla="*/ 238339 h 516802"/>
              <a:gd name="connsiteX132" fmla="*/ 2576886 w 2855736"/>
              <a:gd name="connsiteY132" fmla="*/ 97288 h 516802"/>
              <a:gd name="connsiteX133" fmla="*/ 2196642 w 2855736"/>
              <a:gd name="connsiteY133" fmla="*/ 10456 h 516802"/>
              <a:gd name="connsiteX134" fmla="*/ 2290522 w 2855736"/>
              <a:gd name="connsiteY134" fmla="*/ 10456 h 516802"/>
              <a:gd name="connsiteX135" fmla="*/ 2290522 w 2855736"/>
              <a:gd name="connsiteY135" fmla="*/ 466298 h 516802"/>
              <a:gd name="connsiteX136" fmla="*/ 2196642 w 2855736"/>
              <a:gd name="connsiteY136" fmla="*/ 466298 h 516802"/>
              <a:gd name="connsiteX137" fmla="*/ 986665 w 2855736"/>
              <a:gd name="connsiteY137" fmla="*/ 10456 h 516802"/>
              <a:gd name="connsiteX138" fmla="*/ 1080545 w 2855736"/>
              <a:gd name="connsiteY138" fmla="*/ 10456 h 516802"/>
              <a:gd name="connsiteX139" fmla="*/ 1080545 w 2855736"/>
              <a:gd name="connsiteY139" fmla="*/ 475593 h 516802"/>
              <a:gd name="connsiteX140" fmla="*/ 1065905 w 2855736"/>
              <a:gd name="connsiteY140" fmla="*/ 475593 h 516802"/>
              <a:gd name="connsiteX141" fmla="*/ 986665 w 2855736"/>
              <a:gd name="connsiteY141" fmla="*/ 394107 h 516802"/>
              <a:gd name="connsiteX142" fmla="*/ 476601 w 2855736"/>
              <a:gd name="connsiteY142" fmla="*/ 10456 h 516802"/>
              <a:gd name="connsiteX143" fmla="*/ 480087 w 2855736"/>
              <a:gd name="connsiteY143" fmla="*/ 10456 h 516802"/>
              <a:gd name="connsiteX144" fmla="*/ 569319 w 2855736"/>
              <a:gd name="connsiteY144" fmla="*/ 10456 h 516802"/>
              <a:gd name="connsiteX145" fmla="*/ 572882 w 2855736"/>
              <a:gd name="connsiteY145" fmla="*/ 10456 h 516802"/>
              <a:gd name="connsiteX146" fmla="*/ 572882 w 2855736"/>
              <a:gd name="connsiteY146" fmla="*/ 81330 h 516802"/>
              <a:gd name="connsiteX147" fmla="*/ 572882 w 2855736"/>
              <a:gd name="connsiteY147" fmla="*/ 84893 h 516802"/>
              <a:gd name="connsiteX148" fmla="*/ 569319 w 2855736"/>
              <a:gd name="connsiteY148" fmla="*/ 84893 h 516802"/>
              <a:gd name="connsiteX149" fmla="*/ 480087 w 2855736"/>
              <a:gd name="connsiteY149" fmla="*/ 84893 h 516802"/>
              <a:gd name="connsiteX150" fmla="*/ 476601 w 2855736"/>
              <a:gd name="connsiteY150" fmla="*/ 84893 h 516802"/>
              <a:gd name="connsiteX151" fmla="*/ 476601 w 2855736"/>
              <a:gd name="connsiteY151" fmla="*/ 81330 h 516802"/>
              <a:gd name="connsiteX152" fmla="*/ 58559 w 2855736"/>
              <a:gd name="connsiteY152" fmla="*/ 6331 h 516802"/>
              <a:gd name="connsiteX153" fmla="*/ 82648 w 2855736"/>
              <a:gd name="connsiteY153" fmla="*/ 20990 h 516802"/>
              <a:gd name="connsiteX154" fmla="*/ 326565 w 2855736"/>
              <a:gd name="connsiteY154" fmla="*/ 298911 h 516802"/>
              <a:gd name="connsiteX155" fmla="*/ 326565 w 2855736"/>
              <a:gd name="connsiteY155" fmla="*/ 10456 h 516802"/>
              <a:gd name="connsiteX156" fmla="*/ 421064 w 2855736"/>
              <a:gd name="connsiteY156" fmla="*/ 10456 h 516802"/>
              <a:gd name="connsiteX157" fmla="*/ 421064 w 2855736"/>
              <a:gd name="connsiteY157" fmla="*/ 424781 h 516802"/>
              <a:gd name="connsiteX158" fmla="*/ 390545 w 2855736"/>
              <a:gd name="connsiteY158" fmla="*/ 469397 h 516802"/>
              <a:gd name="connsiteX159" fmla="*/ 373814 w 2855736"/>
              <a:gd name="connsiteY159" fmla="*/ 472495 h 516802"/>
              <a:gd name="connsiteX160" fmla="*/ 338416 w 2855736"/>
              <a:gd name="connsiteY160" fmla="*/ 456461 h 516802"/>
              <a:gd name="connsiteX161" fmla="*/ 94499 w 2855736"/>
              <a:gd name="connsiteY161" fmla="*/ 178541 h 516802"/>
              <a:gd name="connsiteX162" fmla="*/ 94499 w 2855736"/>
              <a:gd name="connsiteY162" fmla="*/ 466298 h 516802"/>
              <a:gd name="connsiteX163" fmla="*/ 0 w 2855736"/>
              <a:gd name="connsiteY163" fmla="*/ 466298 h 516802"/>
              <a:gd name="connsiteX164" fmla="*/ 0 w 2855736"/>
              <a:gd name="connsiteY164" fmla="*/ 52748 h 516802"/>
              <a:gd name="connsiteX165" fmla="*/ 30519 w 2855736"/>
              <a:gd name="connsiteY165" fmla="*/ 8055 h 516802"/>
              <a:gd name="connsiteX166" fmla="*/ 58559 w 2855736"/>
              <a:gd name="connsiteY166" fmla="*/ 6331 h 516802"/>
              <a:gd name="connsiteX167" fmla="*/ 2576886 w 2855736"/>
              <a:gd name="connsiteY167" fmla="*/ 0 h 516802"/>
              <a:gd name="connsiteX168" fmla="*/ 2815303 w 2855736"/>
              <a:gd name="connsiteY168" fmla="*/ 238417 h 516802"/>
              <a:gd name="connsiteX169" fmla="*/ 2775489 w 2855736"/>
              <a:gd name="connsiteY169" fmla="*/ 370096 h 516802"/>
              <a:gd name="connsiteX170" fmla="*/ 2775412 w 2855736"/>
              <a:gd name="connsiteY170" fmla="*/ 370096 h 516802"/>
              <a:gd name="connsiteX171" fmla="*/ 2855736 w 2855736"/>
              <a:gd name="connsiteY171" fmla="*/ 450420 h 516802"/>
              <a:gd name="connsiteX172" fmla="*/ 2789354 w 2855736"/>
              <a:gd name="connsiteY172" fmla="*/ 516802 h 516802"/>
              <a:gd name="connsiteX173" fmla="*/ 2709108 w 2855736"/>
              <a:gd name="connsiteY173" fmla="*/ 436555 h 516802"/>
              <a:gd name="connsiteX174" fmla="*/ 2576886 w 2855736"/>
              <a:gd name="connsiteY174" fmla="*/ 476756 h 516802"/>
              <a:gd name="connsiteX175" fmla="*/ 2338469 w 2855736"/>
              <a:gd name="connsiteY175" fmla="*/ 238417 h 516802"/>
              <a:gd name="connsiteX176" fmla="*/ 2576886 w 2855736"/>
              <a:gd name="connsiteY176" fmla="*/ 0 h 51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855736" h="516802">
                <a:moveTo>
                  <a:pt x="1628098" y="189308"/>
                </a:moveTo>
                <a:cubicBezTo>
                  <a:pt x="1616711" y="189308"/>
                  <a:pt x="1606719" y="191089"/>
                  <a:pt x="1598276" y="194730"/>
                </a:cubicBezTo>
                <a:cubicBezTo>
                  <a:pt x="1589833" y="198370"/>
                  <a:pt x="1582630" y="203328"/>
                  <a:pt x="1576820" y="209524"/>
                </a:cubicBezTo>
                <a:cubicBezTo>
                  <a:pt x="1571011" y="215798"/>
                  <a:pt x="1566441" y="223157"/>
                  <a:pt x="1563188" y="231368"/>
                </a:cubicBezTo>
                <a:lnTo>
                  <a:pt x="1563188" y="231290"/>
                </a:lnTo>
                <a:cubicBezTo>
                  <a:pt x="1560399" y="238571"/>
                  <a:pt x="1558618" y="246472"/>
                  <a:pt x="1557921" y="254838"/>
                </a:cubicBezTo>
                <a:lnTo>
                  <a:pt x="1694015" y="254838"/>
                </a:lnTo>
                <a:cubicBezTo>
                  <a:pt x="1693473" y="234621"/>
                  <a:pt x="1688128" y="218587"/>
                  <a:pt x="1678059" y="207201"/>
                </a:cubicBezTo>
                <a:cubicBezTo>
                  <a:pt x="1667524" y="195349"/>
                  <a:pt x="1650716" y="189308"/>
                  <a:pt x="1628098" y="189308"/>
                </a:cubicBezTo>
                <a:close/>
                <a:moveTo>
                  <a:pt x="782717" y="189308"/>
                </a:moveTo>
                <a:cubicBezTo>
                  <a:pt x="771330" y="189308"/>
                  <a:pt x="761338" y="191089"/>
                  <a:pt x="752895" y="194730"/>
                </a:cubicBezTo>
                <a:cubicBezTo>
                  <a:pt x="744452" y="198370"/>
                  <a:pt x="737249" y="203328"/>
                  <a:pt x="731439" y="209524"/>
                </a:cubicBezTo>
                <a:cubicBezTo>
                  <a:pt x="725630" y="215798"/>
                  <a:pt x="721060" y="223157"/>
                  <a:pt x="717807" y="231368"/>
                </a:cubicBezTo>
                <a:lnTo>
                  <a:pt x="717807" y="231290"/>
                </a:lnTo>
                <a:cubicBezTo>
                  <a:pt x="715018" y="238571"/>
                  <a:pt x="713237" y="246472"/>
                  <a:pt x="712539" y="254838"/>
                </a:cubicBezTo>
                <a:lnTo>
                  <a:pt x="848634" y="254838"/>
                </a:lnTo>
                <a:cubicBezTo>
                  <a:pt x="848092" y="234621"/>
                  <a:pt x="842747" y="218587"/>
                  <a:pt x="832677" y="207201"/>
                </a:cubicBezTo>
                <a:cubicBezTo>
                  <a:pt x="822143" y="195349"/>
                  <a:pt x="805335" y="189308"/>
                  <a:pt x="782717" y="189308"/>
                </a:cubicBezTo>
                <a:close/>
                <a:moveTo>
                  <a:pt x="476601" y="124553"/>
                </a:moveTo>
                <a:lnTo>
                  <a:pt x="480087" y="124553"/>
                </a:lnTo>
                <a:lnTo>
                  <a:pt x="569319" y="124553"/>
                </a:lnTo>
                <a:lnTo>
                  <a:pt x="572882" y="124553"/>
                </a:lnTo>
                <a:lnTo>
                  <a:pt x="572882" y="128116"/>
                </a:lnTo>
                <a:lnTo>
                  <a:pt x="572804" y="466299"/>
                </a:lnTo>
                <a:lnTo>
                  <a:pt x="569319" y="466299"/>
                </a:lnTo>
                <a:lnTo>
                  <a:pt x="480087" y="466299"/>
                </a:lnTo>
                <a:lnTo>
                  <a:pt x="476601" y="466299"/>
                </a:lnTo>
                <a:lnTo>
                  <a:pt x="476601" y="127496"/>
                </a:lnTo>
                <a:close/>
                <a:moveTo>
                  <a:pt x="2026544" y="116342"/>
                </a:moveTo>
                <a:cubicBezTo>
                  <a:pt x="2065195" y="116342"/>
                  <a:pt x="2094320" y="126721"/>
                  <a:pt x="2113220" y="147093"/>
                </a:cubicBezTo>
                <a:cubicBezTo>
                  <a:pt x="2132042" y="167465"/>
                  <a:pt x="2141569" y="199687"/>
                  <a:pt x="2141569" y="242832"/>
                </a:cubicBezTo>
                <a:lnTo>
                  <a:pt x="2141569" y="466376"/>
                </a:lnTo>
                <a:lnTo>
                  <a:pt x="2045366" y="466376"/>
                </a:lnTo>
                <a:lnTo>
                  <a:pt x="2045366" y="254992"/>
                </a:lnTo>
                <a:cubicBezTo>
                  <a:pt x="2045366" y="232762"/>
                  <a:pt x="2041183" y="217503"/>
                  <a:pt x="2033050" y="209757"/>
                </a:cubicBezTo>
                <a:cubicBezTo>
                  <a:pt x="2024840" y="201933"/>
                  <a:pt x="2013686" y="197983"/>
                  <a:pt x="1999820" y="197983"/>
                </a:cubicBezTo>
                <a:cubicBezTo>
                  <a:pt x="1988899" y="197983"/>
                  <a:pt x="1979371" y="199610"/>
                  <a:pt x="1971548" y="202786"/>
                </a:cubicBezTo>
                <a:cubicBezTo>
                  <a:pt x="1963647" y="205961"/>
                  <a:pt x="1956211" y="210764"/>
                  <a:pt x="1949472" y="216651"/>
                </a:cubicBezTo>
                <a:cubicBezTo>
                  <a:pt x="1943818" y="222305"/>
                  <a:pt x="1938938" y="229121"/>
                  <a:pt x="1935143" y="237022"/>
                </a:cubicBezTo>
                <a:cubicBezTo>
                  <a:pt x="1931347" y="244768"/>
                  <a:pt x="1929411" y="253366"/>
                  <a:pt x="1929411" y="262583"/>
                </a:cubicBezTo>
                <a:lnTo>
                  <a:pt x="1929411" y="466299"/>
                </a:lnTo>
                <a:lnTo>
                  <a:pt x="1833130" y="466299"/>
                </a:lnTo>
                <a:lnTo>
                  <a:pt x="1833130" y="124630"/>
                </a:lnTo>
                <a:lnTo>
                  <a:pt x="1926855" y="124630"/>
                </a:lnTo>
                <a:lnTo>
                  <a:pt x="1926855" y="165063"/>
                </a:lnTo>
                <a:cubicBezTo>
                  <a:pt x="1938938" y="149494"/>
                  <a:pt x="1952958" y="137798"/>
                  <a:pt x="1968605" y="130052"/>
                </a:cubicBezTo>
                <a:cubicBezTo>
                  <a:pt x="1987040" y="120989"/>
                  <a:pt x="2006559" y="116342"/>
                  <a:pt x="2026544" y="116342"/>
                </a:cubicBezTo>
                <a:close/>
                <a:moveTo>
                  <a:pt x="1272176" y="115490"/>
                </a:moveTo>
                <a:cubicBezTo>
                  <a:pt x="1298667" y="115490"/>
                  <a:pt x="1321285" y="118279"/>
                  <a:pt x="1339410" y="123623"/>
                </a:cubicBezTo>
                <a:cubicBezTo>
                  <a:pt x="1357613" y="129045"/>
                  <a:pt x="1372717" y="136404"/>
                  <a:pt x="1384258" y="145544"/>
                </a:cubicBezTo>
                <a:cubicBezTo>
                  <a:pt x="1389061" y="149339"/>
                  <a:pt x="1393321" y="153445"/>
                  <a:pt x="1397194" y="157860"/>
                </a:cubicBezTo>
                <a:cubicBezTo>
                  <a:pt x="1402693" y="164211"/>
                  <a:pt x="1407263" y="171183"/>
                  <a:pt x="1410749" y="178696"/>
                </a:cubicBezTo>
                <a:cubicBezTo>
                  <a:pt x="1412376" y="182259"/>
                  <a:pt x="1413925" y="185977"/>
                  <a:pt x="1415319" y="189695"/>
                </a:cubicBezTo>
                <a:cubicBezTo>
                  <a:pt x="1415629" y="190547"/>
                  <a:pt x="1415861" y="191322"/>
                  <a:pt x="1416171" y="192174"/>
                </a:cubicBezTo>
                <a:cubicBezTo>
                  <a:pt x="1419347" y="201934"/>
                  <a:pt x="1421516" y="212235"/>
                  <a:pt x="1422755" y="222847"/>
                </a:cubicBezTo>
                <a:cubicBezTo>
                  <a:pt x="1422910" y="224087"/>
                  <a:pt x="1422910" y="225403"/>
                  <a:pt x="1423065" y="226643"/>
                </a:cubicBezTo>
                <a:lnTo>
                  <a:pt x="1335382" y="226643"/>
                </a:lnTo>
                <a:cubicBezTo>
                  <a:pt x="1334762" y="223699"/>
                  <a:pt x="1333988" y="220988"/>
                  <a:pt x="1333058" y="218432"/>
                </a:cubicBezTo>
                <a:cubicBezTo>
                  <a:pt x="1329263" y="208905"/>
                  <a:pt x="1324615" y="203793"/>
                  <a:pt x="1318109" y="198835"/>
                </a:cubicBezTo>
                <a:cubicBezTo>
                  <a:pt x="1309201" y="192096"/>
                  <a:pt x="1294406" y="188688"/>
                  <a:pt x="1274035" y="188688"/>
                </a:cubicBezTo>
                <a:cubicBezTo>
                  <a:pt x="1262494" y="188688"/>
                  <a:pt x="1252734" y="189618"/>
                  <a:pt x="1245220" y="191477"/>
                </a:cubicBezTo>
                <a:cubicBezTo>
                  <a:pt x="1237784" y="193258"/>
                  <a:pt x="1231975" y="195582"/>
                  <a:pt x="1227870" y="198293"/>
                </a:cubicBezTo>
                <a:cubicBezTo>
                  <a:pt x="1223919" y="200927"/>
                  <a:pt x="1221131" y="203870"/>
                  <a:pt x="1219504" y="207123"/>
                </a:cubicBezTo>
                <a:cubicBezTo>
                  <a:pt x="1217878" y="210454"/>
                  <a:pt x="1217025" y="213630"/>
                  <a:pt x="1217025" y="216418"/>
                </a:cubicBezTo>
                <a:cubicBezTo>
                  <a:pt x="1217025" y="225946"/>
                  <a:pt x="1219814" y="232685"/>
                  <a:pt x="1225469" y="236867"/>
                </a:cubicBezTo>
                <a:cubicBezTo>
                  <a:pt x="1231588" y="241437"/>
                  <a:pt x="1244058" y="245388"/>
                  <a:pt x="1262494" y="248641"/>
                </a:cubicBezTo>
                <a:lnTo>
                  <a:pt x="1304553" y="255612"/>
                </a:lnTo>
                <a:cubicBezTo>
                  <a:pt x="1328023" y="259485"/>
                  <a:pt x="1350022" y="264442"/>
                  <a:pt x="1365513" y="270484"/>
                </a:cubicBezTo>
                <a:cubicBezTo>
                  <a:pt x="1381160" y="276526"/>
                  <a:pt x="1393863" y="284194"/>
                  <a:pt x="1403313" y="293179"/>
                </a:cubicBezTo>
                <a:cubicBezTo>
                  <a:pt x="1412840" y="302320"/>
                  <a:pt x="1419579" y="313241"/>
                  <a:pt x="1423375" y="325635"/>
                </a:cubicBezTo>
                <a:lnTo>
                  <a:pt x="1423375" y="325712"/>
                </a:lnTo>
                <a:cubicBezTo>
                  <a:pt x="1427093" y="337950"/>
                  <a:pt x="1428952" y="352203"/>
                  <a:pt x="1428952" y="368159"/>
                </a:cubicBezTo>
                <a:cubicBezTo>
                  <a:pt x="1428952" y="400537"/>
                  <a:pt x="1416481" y="426873"/>
                  <a:pt x="1391927" y="446392"/>
                </a:cubicBezTo>
                <a:cubicBezTo>
                  <a:pt x="1367605" y="465757"/>
                  <a:pt x="1329805" y="475516"/>
                  <a:pt x="1279534" y="475516"/>
                </a:cubicBezTo>
                <a:cubicBezTo>
                  <a:pt x="1259473" y="475516"/>
                  <a:pt x="1240031" y="473657"/>
                  <a:pt x="1221828" y="470017"/>
                </a:cubicBezTo>
                <a:cubicBezTo>
                  <a:pt x="1203470" y="466299"/>
                  <a:pt x="1186739" y="459870"/>
                  <a:pt x="1172255" y="450730"/>
                </a:cubicBezTo>
                <a:cubicBezTo>
                  <a:pt x="1157615" y="441590"/>
                  <a:pt x="1145454" y="429196"/>
                  <a:pt x="1136081" y="413937"/>
                </a:cubicBezTo>
                <a:cubicBezTo>
                  <a:pt x="1127251" y="399607"/>
                  <a:pt x="1121984" y="381559"/>
                  <a:pt x="1120280" y="360336"/>
                </a:cubicBezTo>
                <a:lnTo>
                  <a:pt x="1213230" y="360336"/>
                </a:lnTo>
                <a:cubicBezTo>
                  <a:pt x="1216561" y="375828"/>
                  <a:pt x="1223455" y="386207"/>
                  <a:pt x="1233911" y="391087"/>
                </a:cubicBezTo>
                <a:cubicBezTo>
                  <a:pt x="1246072" y="396819"/>
                  <a:pt x="1261022" y="399685"/>
                  <a:pt x="1278295" y="399685"/>
                </a:cubicBezTo>
                <a:cubicBezTo>
                  <a:pt x="1298744" y="399685"/>
                  <a:pt x="1313539" y="397129"/>
                  <a:pt x="1322059" y="392171"/>
                </a:cubicBezTo>
                <a:cubicBezTo>
                  <a:pt x="1330115" y="387524"/>
                  <a:pt x="1333988" y="380088"/>
                  <a:pt x="1333988" y="369398"/>
                </a:cubicBezTo>
                <a:cubicBezTo>
                  <a:pt x="1333988" y="361808"/>
                  <a:pt x="1331509" y="355224"/>
                  <a:pt x="1326319" y="349492"/>
                </a:cubicBezTo>
                <a:cubicBezTo>
                  <a:pt x="1321207" y="343760"/>
                  <a:pt x="1310828" y="339654"/>
                  <a:pt x="1295568" y="337253"/>
                </a:cubicBezTo>
                <a:lnTo>
                  <a:pt x="1247467" y="329585"/>
                </a:lnTo>
                <a:cubicBezTo>
                  <a:pt x="1206723" y="323156"/>
                  <a:pt x="1175818" y="311847"/>
                  <a:pt x="1155678" y="296045"/>
                </a:cubicBezTo>
                <a:cubicBezTo>
                  <a:pt x="1135152" y="279934"/>
                  <a:pt x="1124695" y="255302"/>
                  <a:pt x="1124695" y="222847"/>
                </a:cubicBezTo>
                <a:cubicBezTo>
                  <a:pt x="1124695" y="206194"/>
                  <a:pt x="1128336" y="191089"/>
                  <a:pt x="1135617" y="177844"/>
                </a:cubicBezTo>
                <a:cubicBezTo>
                  <a:pt x="1142820" y="164676"/>
                  <a:pt x="1153122" y="153367"/>
                  <a:pt x="1166290" y="144150"/>
                </a:cubicBezTo>
                <a:cubicBezTo>
                  <a:pt x="1179303" y="135010"/>
                  <a:pt x="1194950" y="127883"/>
                  <a:pt x="1212920" y="122926"/>
                </a:cubicBezTo>
                <a:cubicBezTo>
                  <a:pt x="1230813" y="117969"/>
                  <a:pt x="1250720" y="115490"/>
                  <a:pt x="1272176" y="115490"/>
                </a:cubicBezTo>
                <a:close/>
                <a:moveTo>
                  <a:pt x="1629957" y="115335"/>
                </a:moveTo>
                <a:cubicBezTo>
                  <a:pt x="1681776" y="115335"/>
                  <a:pt x="1721358" y="130517"/>
                  <a:pt x="1747616" y="160493"/>
                </a:cubicBezTo>
                <a:cubicBezTo>
                  <a:pt x="1773797" y="190315"/>
                  <a:pt x="1787043" y="230980"/>
                  <a:pt x="1787043" y="281328"/>
                </a:cubicBezTo>
                <a:lnTo>
                  <a:pt x="1787043" y="320522"/>
                </a:lnTo>
                <a:lnTo>
                  <a:pt x="1556526" y="320522"/>
                </a:lnTo>
                <a:cubicBezTo>
                  <a:pt x="1557843" y="344612"/>
                  <a:pt x="1564350" y="363744"/>
                  <a:pt x="1575968" y="377454"/>
                </a:cubicBezTo>
                <a:cubicBezTo>
                  <a:pt x="1587974" y="391629"/>
                  <a:pt x="1606332" y="398833"/>
                  <a:pt x="1630654" y="398833"/>
                </a:cubicBezTo>
                <a:cubicBezTo>
                  <a:pt x="1662954" y="398833"/>
                  <a:pt x="1682009" y="386207"/>
                  <a:pt x="1688825" y="360181"/>
                </a:cubicBezTo>
                <a:lnTo>
                  <a:pt x="1688903" y="360181"/>
                </a:lnTo>
                <a:lnTo>
                  <a:pt x="1782937" y="360181"/>
                </a:lnTo>
                <a:cubicBezTo>
                  <a:pt x="1776663" y="397361"/>
                  <a:pt x="1761249" y="426098"/>
                  <a:pt x="1737082" y="445540"/>
                </a:cubicBezTo>
                <a:cubicBezTo>
                  <a:pt x="1712527" y="465292"/>
                  <a:pt x="1676509" y="475284"/>
                  <a:pt x="1630034" y="475284"/>
                </a:cubicBezTo>
                <a:cubicBezTo>
                  <a:pt x="1574032" y="475284"/>
                  <a:pt x="1531197" y="459482"/>
                  <a:pt x="1502848" y="428267"/>
                </a:cubicBezTo>
                <a:cubicBezTo>
                  <a:pt x="1474498" y="397129"/>
                  <a:pt x="1460168" y="352590"/>
                  <a:pt x="1460168" y="295890"/>
                </a:cubicBezTo>
                <a:cubicBezTo>
                  <a:pt x="1460168" y="267618"/>
                  <a:pt x="1464273" y="241979"/>
                  <a:pt x="1472484" y="219826"/>
                </a:cubicBezTo>
                <a:cubicBezTo>
                  <a:pt x="1480695" y="197673"/>
                  <a:pt x="1492391" y="178464"/>
                  <a:pt x="1507340" y="162894"/>
                </a:cubicBezTo>
                <a:cubicBezTo>
                  <a:pt x="1522290" y="147325"/>
                  <a:pt x="1540415" y="135397"/>
                  <a:pt x="1561174" y="127341"/>
                </a:cubicBezTo>
                <a:cubicBezTo>
                  <a:pt x="1581855" y="119363"/>
                  <a:pt x="1605015" y="115335"/>
                  <a:pt x="1629957" y="115335"/>
                </a:cubicBezTo>
                <a:close/>
                <a:moveTo>
                  <a:pt x="784576" y="115335"/>
                </a:moveTo>
                <a:cubicBezTo>
                  <a:pt x="836395" y="115335"/>
                  <a:pt x="875977" y="130517"/>
                  <a:pt x="902235" y="160493"/>
                </a:cubicBezTo>
                <a:cubicBezTo>
                  <a:pt x="928416" y="190315"/>
                  <a:pt x="941661" y="230980"/>
                  <a:pt x="941661" y="281328"/>
                </a:cubicBezTo>
                <a:lnTo>
                  <a:pt x="941661" y="320522"/>
                </a:lnTo>
                <a:lnTo>
                  <a:pt x="711145" y="320522"/>
                </a:lnTo>
                <a:cubicBezTo>
                  <a:pt x="712462" y="344612"/>
                  <a:pt x="718969" y="363744"/>
                  <a:pt x="730587" y="377454"/>
                </a:cubicBezTo>
                <a:cubicBezTo>
                  <a:pt x="742593" y="391629"/>
                  <a:pt x="760951" y="398833"/>
                  <a:pt x="785273" y="398833"/>
                </a:cubicBezTo>
                <a:cubicBezTo>
                  <a:pt x="817573" y="398833"/>
                  <a:pt x="836628" y="386207"/>
                  <a:pt x="843444" y="360181"/>
                </a:cubicBezTo>
                <a:lnTo>
                  <a:pt x="843522" y="360181"/>
                </a:lnTo>
                <a:lnTo>
                  <a:pt x="937556" y="360181"/>
                </a:lnTo>
                <a:cubicBezTo>
                  <a:pt x="931282" y="397361"/>
                  <a:pt x="915868" y="426098"/>
                  <a:pt x="891701" y="445540"/>
                </a:cubicBezTo>
                <a:cubicBezTo>
                  <a:pt x="867146" y="465292"/>
                  <a:pt x="831128" y="475284"/>
                  <a:pt x="784653" y="475284"/>
                </a:cubicBezTo>
                <a:cubicBezTo>
                  <a:pt x="728651" y="475284"/>
                  <a:pt x="685816" y="459482"/>
                  <a:pt x="657467" y="428267"/>
                </a:cubicBezTo>
                <a:cubicBezTo>
                  <a:pt x="629117" y="397129"/>
                  <a:pt x="614787" y="352590"/>
                  <a:pt x="614787" y="295890"/>
                </a:cubicBezTo>
                <a:cubicBezTo>
                  <a:pt x="614787" y="267618"/>
                  <a:pt x="618892" y="241979"/>
                  <a:pt x="627103" y="219826"/>
                </a:cubicBezTo>
                <a:cubicBezTo>
                  <a:pt x="635313" y="197673"/>
                  <a:pt x="647010" y="178464"/>
                  <a:pt x="661959" y="162894"/>
                </a:cubicBezTo>
                <a:cubicBezTo>
                  <a:pt x="676909" y="147325"/>
                  <a:pt x="695034" y="135397"/>
                  <a:pt x="715793" y="127341"/>
                </a:cubicBezTo>
                <a:cubicBezTo>
                  <a:pt x="736474" y="119363"/>
                  <a:pt x="759634" y="115335"/>
                  <a:pt x="784576" y="115335"/>
                </a:cubicBezTo>
                <a:close/>
                <a:moveTo>
                  <a:pt x="2576886" y="97288"/>
                </a:moveTo>
                <a:cubicBezTo>
                  <a:pt x="2499118" y="97288"/>
                  <a:pt x="2435834" y="160571"/>
                  <a:pt x="2435834" y="238339"/>
                </a:cubicBezTo>
                <a:cubicBezTo>
                  <a:pt x="2435834" y="316108"/>
                  <a:pt x="2499118" y="379391"/>
                  <a:pt x="2576886" y="379391"/>
                </a:cubicBezTo>
                <a:cubicBezTo>
                  <a:pt x="2654654" y="379391"/>
                  <a:pt x="2717938" y="316108"/>
                  <a:pt x="2717938" y="238339"/>
                </a:cubicBezTo>
                <a:cubicBezTo>
                  <a:pt x="2717938" y="160571"/>
                  <a:pt x="2654654" y="97288"/>
                  <a:pt x="2576886" y="97288"/>
                </a:cubicBezTo>
                <a:close/>
                <a:moveTo>
                  <a:pt x="2196642" y="10456"/>
                </a:moveTo>
                <a:lnTo>
                  <a:pt x="2290522" y="10456"/>
                </a:lnTo>
                <a:lnTo>
                  <a:pt x="2290522" y="466298"/>
                </a:lnTo>
                <a:lnTo>
                  <a:pt x="2196642" y="466298"/>
                </a:lnTo>
                <a:close/>
                <a:moveTo>
                  <a:pt x="986665" y="10456"/>
                </a:moveTo>
                <a:lnTo>
                  <a:pt x="1080545" y="10456"/>
                </a:lnTo>
                <a:lnTo>
                  <a:pt x="1080545" y="475593"/>
                </a:lnTo>
                <a:lnTo>
                  <a:pt x="1065905" y="475593"/>
                </a:lnTo>
                <a:cubicBezTo>
                  <a:pt x="1022063" y="475129"/>
                  <a:pt x="986665" y="438878"/>
                  <a:pt x="986665" y="394107"/>
                </a:cubicBezTo>
                <a:close/>
                <a:moveTo>
                  <a:pt x="476601" y="10456"/>
                </a:moveTo>
                <a:lnTo>
                  <a:pt x="480087" y="10456"/>
                </a:lnTo>
                <a:lnTo>
                  <a:pt x="569319" y="10456"/>
                </a:lnTo>
                <a:lnTo>
                  <a:pt x="572882" y="10456"/>
                </a:lnTo>
                <a:lnTo>
                  <a:pt x="572882" y="81330"/>
                </a:lnTo>
                <a:lnTo>
                  <a:pt x="572882" y="84893"/>
                </a:lnTo>
                <a:lnTo>
                  <a:pt x="569319" y="84893"/>
                </a:lnTo>
                <a:lnTo>
                  <a:pt x="480087" y="84893"/>
                </a:lnTo>
                <a:lnTo>
                  <a:pt x="476601" y="84893"/>
                </a:lnTo>
                <a:lnTo>
                  <a:pt x="476601" y="81330"/>
                </a:lnTo>
                <a:close/>
                <a:moveTo>
                  <a:pt x="58559" y="6331"/>
                </a:moveTo>
                <a:cubicBezTo>
                  <a:pt x="67660" y="8597"/>
                  <a:pt x="76103" y="13593"/>
                  <a:pt x="82648" y="20990"/>
                </a:cubicBezTo>
                <a:lnTo>
                  <a:pt x="326565" y="298911"/>
                </a:lnTo>
                <a:lnTo>
                  <a:pt x="326565" y="10456"/>
                </a:lnTo>
                <a:lnTo>
                  <a:pt x="421064" y="10456"/>
                </a:lnTo>
                <a:lnTo>
                  <a:pt x="421064" y="424781"/>
                </a:lnTo>
                <a:cubicBezTo>
                  <a:pt x="421064" y="444610"/>
                  <a:pt x="408903" y="462348"/>
                  <a:pt x="390545" y="469397"/>
                </a:cubicBezTo>
                <a:cubicBezTo>
                  <a:pt x="385123" y="471488"/>
                  <a:pt x="379391" y="472495"/>
                  <a:pt x="373814" y="472495"/>
                </a:cubicBezTo>
                <a:cubicBezTo>
                  <a:pt x="360491" y="472495"/>
                  <a:pt x="347556" y="466918"/>
                  <a:pt x="338416" y="456461"/>
                </a:cubicBezTo>
                <a:lnTo>
                  <a:pt x="94499" y="178541"/>
                </a:lnTo>
                <a:lnTo>
                  <a:pt x="94499" y="466298"/>
                </a:lnTo>
                <a:lnTo>
                  <a:pt x="0" y="466298"/>
                </a:lnTo>
                <a:lnTo>
                  <a:pt x="0" y="52748"/>
                </a:lnTo>
                <a:cubicBezTo>
                  <a:pt x="0" y="32841"/>
                  <a:pt x="12161" y="15103"/>
                  <a:pt x="30519" y="8055"/>
                </a:cubicBezTo>
                <a:cubicBezTo>
                  <a:pt x="39698" y="4530"/>
                  <a:pt x="49457" y="4066"/>
                  <a:pt x="58559" y="6331"/>
                </a:cubicBezTo>
                <a:close/>
                <a:moveTo>
                  <a:pt x="2576886" y="0"/>
                </a:moveTo>
                <a:cubicBezTo>
                  <a:pt x="2708333" y="0"/>
                  <a:pt x="2815303" y="106970"/>
                  <a:pt x="2815303" y="238417"/>
                </a:cubicBezTo>
                <a:cubicBezTo>
                  <a:pt x="2815303" y="287061"/>
                  <a:pt x="2800586" y="332296"/>
                  <a:pt x="2775489" y="370096"/>
                </a:cubicBezTo>
                <a:lnTo>
                  <a:pt x="2775412" y="370096"/>
                </a:lnTo>
                <a:lnTo>
                  <a:pt x="2855736" y="450420"/>
                </a:lnTo>
                <a:lnTo>
                  <a:pt x="2789354" y="516802"/>
                </a:lnTo>
                <a:lnTo>
                  <a:pt x="2709108" y="436555"/>
                </a:lnTo>
                <a:cubicBezTo>
                  <a:pt x="2671230" y="461962"/>
                  <a:pt x="2625762" y="476756"/>
                  <a:pt x="2576886" y="476756"/>
                </a:cubicBezTo>
                <a:cubicBezTo>
                  <a:pt x="2445439" y="476756"/>
                  <a:pt x="2338469" y="369864"/>
                  <a:pt x="2338469" y="238417"/>
                </a:cubicBezTo>
                <a:cubicBezTo>
                  <a:pt x="2338469" y="106970"/>
                  <a:pt x="2445439" y="0"/>
                  <a:pt x="2576886" y="0"/>
                </a:cubicBezTo>
                <a:close/>
              </a:path>
            </a:pathLst>
          </a:custGeom>
          <a:solidFill>
            <a:schemeClr val="bg1"/>
          </a:solidFill>
          <a:ln w="7744" cap="flat">
            <a:noFill/>
            <a:prstDash val="solid"/>
            <a:miter/>
          </a:ln>
        </p:spPr>
        <p:txBody>
          <a:bodyPr wrap="square" rtlCol="0" anchor="ctr">
            <a:noAutofit/>
          </a:bodyPr>
          <a:lstStyle/>
          <a:p>
            <a:endParaRPr lang="en-US"/>
          </a:p>
        </p:txBody>
      </p:sp>
      <p:pic>
        <p:nvPicPr>
          <p:cNvPr id="15" name="Picture 14">
            <a:extLst>
              <a:ext uri="{FF2B5EF4-FFF2-40B4-BE49-F238E27FC236}">
                <a16:creationId xmlns:a16="http://schemas.microsoft.com/office/drawing/2014/main" id="{24744630-9DC2-9E3F-1DF3-EB7441D28BAC}"/>
              </a:ext>
            </a:extLst>
          </p:cNvPr>
          <p:cNvPicPr>
            <a:picLocks noChangeAspect="1"/>
          </p:cNvPicPr>
          <p:nvPr/>
        </p:nvPicPr>
        <p:blipFill>
          <a:blip r:embed="rId2"/>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62295879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9" name="Graphic 8">
            <a:extLst>
              <a:ext uri="{FF2B5EF4-FFF2-40B4-BE49-F238E27FC236}">
                <a16:creationId xmlns:a16="http://schemas.microsoft.com/office/drawing/2014/main" id="{926A4AAD-EBE3-C64F-DDCF-B87F01D9A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932" y="6504987"/>
            <a:ext cx="1342617" cy="243781"/>
          </a:xfrm>
          <a:prstGeom prst="rect">
            <a:avLst/>
          </a:prstGeom>
        </p:spPr>
      </p:pic>
      <p:pic>
        <p:nvPicPr>
          <p:cNvPr id="10" name="Picture 9">
            <a:extLst>
              <a:ext uri="{FF2B5EF4-FFF2-40B4-BE49-F238E27FC236}">
                <a16:creationId xmlns:a16="http://schemas.microsoft.com/office/drawing/2014/main" id="{C65999D6-FFA6-F659-1949-EBF8495D5C6D}"/>
              </a:ext>
            </a:extLst>
          </p:cNvPr>
          <p:cNvPicPr>
            <a:picLocks noChangeAspect="1"/>
          </p:cNvPicPr>
          <p:nvPr/>
        </p:nvPicPr>
        <p:blipFill>
          <a:blip r:embed="rId5"/>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84252523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6305159" cy="6825131"/>
          </a:xfrm>
          <a:prstGeom prst="rect">
            <a:avLst/>
          </a:prstGeom>
        </p:spPr>
      </p:pic>
      <p:sp>
        <p:nvSpPr>
          <p:cNvPr id="9" name="Oval 8">
            <a:extLst>
              <a:ext uri="{FF2B5EF4-FFF2-40B4-BE49-F238E27FC236}">
                <a16:creationId xmlns:a16="http://schemas.microsoft.com/office/drawing/2014/main" id="{77E7F00A-AE89-5D25-D176-9868FC1B7020}"/>
              </a:ext>
            </a:extLst>
          </p:cNvPr>
          <p:cNvSpPr/>
          <p:nvPr/>
        </p:nvSpPr>
        <p:spPr>
          <a:xfrm>
            <a:off x="-534256" y="0"/>
            <a:ext cx="5578867" cy="55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0" name="Graphic 9">
            <a:extLst>
              <a:ext uri="{FF2B5EF4-FFF2-40B4-BE49-F238E27FC236}">
                <a16:creationId xmlns:a16="http://schemas.microsoft.com/office/drawing/2014/main" id="{5BB72043-98D7-FFD6-773F-0C3226D057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932" y="6504987"/>
            <a:ext cx="1342617" cy="243781"/>
          </a:xfrm>
          <a:prstGeom prst="rect">
            <a:avLst/>
          </a:prstGeom>
        </p:spPr>
      </p:pic>
      <p:pic>
        <p:nvPicPr>
          <p:cNvPr id="11" name="Picture 10">
            <a:extLst>
              <a:ext uri="{FF2B5EF4-FFF2-40B4-BE49-F238E27FC236}">
                <a16:creationId xmlns:a16="http://schemas.microsoft.com/office/drawing/2014/main" id="{A6BC4A7C-5B08-95B1-581A-3C4B0012A84C}"/>
              </a:ext>
            </a:extLst>
          </p:cNvPr>
          <p:cNvPicPr>
            <a:picLocks noChangeAspect="1"/>
          </p:cNvPicPr>
          <p:nvPr/>
        </p:nvPicPr>
        <p:blipFill>
          <a:blip r:embed="rId5"/>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41293244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6305159" cy="6825131"/>
          </a:xfrm>
          <a:prstGeom prst="rect">
            <a:avLst/>
          </a:prstGeom>
        </p:spPr>
      </p:pic>
      <p:sp>
        <p:nvSpPr>
          <p:cNvPr id="9" name="Oval 8">
            <a:extLst>
              <a:ext uri="{FF2B5EF4-FFF2-40B4-BE49-F238E27FC236}">
                <a16:creationId xmlns:a16="http://schemas.microsoft.com/office/drawing/2014/main" id="{77E7F00A-AE89-5D25-D176-9868FC1B7020}"/>
              </a:ext>
            </a:extLst>
          </p:cNvPr>
          <p:cNvSpPr/>
          <p:nvPr/>
        </p:nvSpPr>
        <p:spPr>
          <a:xfrm>
            <a:off x="-534256" y="0"/>
            <a:ext cx="5578867" cy="55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0" name="Graphic 9">
            <a:extLst>
              <a:ext uri="{FF2B5EF4-FFF2-40B4-BE49-F238E27FC236}">
                <a16:creationId xmlns:a16="http://schemas.microsoft.com/office/drawing/2014/main" id="{56C8EDAE-D1EB-AB13-E16C-3971BE9F87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932" y="6504987"/>
            <a:ext cx="1342617" cy="243781"/>
          </a:xfrm>
          <a:prstGeom prst="rect">
            <a:avLst/>
          </a:prstGeom>
        </p:spPr>
      </p:pic>
      <p:pic>
        <p:nvPicPr>
          <p:cNvPr id="11" name="Picture 10">
            <a:extLst>
              <a:ext uri="{FF2B5EF4-FFF2-40B4-BE49-F238E27FC236}">
                <a16:creationId xmlns:a16="http://schemas.microsoft.com/office/drawing/2014/main" id="{0A75437F-1C15-36CD-D231-8E4ABFA2D051}"/>
              </a:ext>
            </a:extLst>
          </p:cNvPr>
          <p:cNvPicPr>
            <a:picLocks noChangeAspect="1"/>
          </p:cNvPicPr>
          <p:nvPr/>
        </p:nvPicPr>
        <p:blipFill>
          <a:blip r:embed="rId5"/>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7141008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6305159" cy="6825131"/>
          </a:xfrm>
          <a:prstGeom prst="rect">
            <a:avLst/>
          </a:prstGeom>
        </p:spPr>
      </p:pic>
      <p:sp>
        <p:nvSpPr>
          <p:cNvPr id="9" name="Oval 8">
            <a:extLst>
              <a:ext uri="{FF2B5EF4-FFF2-40B4-BE49-F238E27FC236}">
                <a16:creationId xmlns:a16="http://schemas.microsoft.com/office/drawing/2014/main" id="{77E7F00A-AE89-5D25-D176-9868FC1B7020}"/>
              </a:ext>
            </a:extLst>
          </p:cNvPr>
          <p:cNvSpPr/>
          <p:nvPr/>
        </p:nvSpPr>
        <p:spPr>
          <a:xfrm>
            <a:off x="-534256" y="0"/>
            <a:ext cx="5578867" cy="55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0" name="Graphic 9">
            <a:extLst>
              <a:ext uri="{FF2B5EF4-FFF2-40B4-BE49-F238E27FC236}">
                <a16:creationId xmlns:a16="http://schemas.microsoft.com/office/drawing/2014/main" id="{7278227F-7BD5-E68C-DC36-964C43429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932" y="6504987"/>
            <a:ext cx="1342617" cy="243781"/>
          </a:xfrm>
          <a:prstGeom prst="rect">
            <a:avLst/>
          </a:prstGeom>
        </p:spPr>
      </p:pic>
      <p:pic>
        <p:nvPicPr>
          <p:cNvPr id="11" name="Picture 10">
            <a:extLst>
              <a:ext uri="{FF2B5EF4-FFF2-40B4-BE49-F238E27FC236}">
                <a16:creationId xmlns:a16="http://schemas.microsoft.com/office/drawing/2014/main" id="{BBD3570C-4CF1-0085-F241-4BBDFDD07D80}"/>
              </a:ext>
            </a:extLst>
          </p:cNvPr>
          <p:cNvPicPr>
            <a:picLocks noChangeAspect="1"/>
          </p:cNvPicPr>
          <p:nvPr/>
        </p:nvPicPr>
        <p:blipFill>
          <a:blip r:embed="rId5"/>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362691616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2" name="Graphic 11">
            <a:extLst>
              <a:ext uri="{FF2B5EF4-FFF2-40B4-BE49-F238E27FC236}">
                <a16:creationId xmlns:a16="http://schemas.microsoft.com/office/drawing/2014/main" id="{F5C61F8C-F6B9-BB4E-CD81-929DDAE9C6E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8933" y="6504987"/>
            <a:ext cx="1342614" cy="243781"/>
          </a:xfrm>
          <a:prstGeom prst="rect">
            <a:avLst/>
          </a:prstGeom>
        </p:spPr>
      </p:pic>
      <p:pic>
        <p:nvPicPr>
          <p:cNvPr id="17" name="Picture 16">
            <a:extLst>
              <a:ext uri="{FF2B5EF4-FFF2-40B4-BE49-F238E27FC236}">
                <a16:creationId xmlns:a16="http://schemas.microsoft.com/office/drawing/2014/main" id="{67614B6F-3309-13F2-28FF-1AE7DD6241C7}"/>
              </a:ext>
            </a:extLst>
          </p:cNvPr>
          <p:cNvPicPr>
            <a:picLocks noChangeAspect="1"/>
          </p:cNvPicPr>
          <p:nvPr/>
        </p:nvPicPr>
        <p:blipFill>
          <a:blip r:embed="rId5"/>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315883735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9" name="Graphic 8">
            <a:extLst>
              <a:ext uri="{FF2B5EF4-FFF2-40B4-BE49-F238E27FC236}">
                <a16:creationId xmlns:a16="http://schemas.microsoft.com/office/drawing/2014/main" id="{6B1F06DD-1F40-7FD8-E268-BE849A4C9D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8933" y="6504987"/>
            <a:ext cx="1342614" cy="243781"/>
          </a:xfrm>
          <a:prstGeom prst="rect">
            <a:avLst/>
          </a:prstGeom>
        </p:spPr>
      </p:pic>
      <p:pic>
        <p:nvPicPr>
          <p:cNvPr id="12" name="Picture 11">
            <a:extLst>
              <a:ext uri="{FF2B5EF4-FFF2-40B4-BE49-F238E27FC236}">
                <a16:creationId xmlns:a16="http://schemas.microsoft.com/office/drawing/2014/main" id="{961500EE-7E14-8228-DC6F-5408DBFB04E6}"/>
              </a:ext>
            </a:extLst>
          </p:cNvPr>
          <p:cNvPicPr>
            <a:picLocks noChangeAspect="1"/>
          </p:cNvPicPr>
          <p:nvPr/>
        </p:nvPicPr>
        <p:blipFill>
          <a:blip r:embed="rId5"/>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18877270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9" name="Graphic 8">
            <a:extLst>
              <a:ext uri="{FF2B5EF4-FFF2-40B4-BE49-F238E27FC236}">
                <a16:creationId xmlns:a16="http://schemas.microsoft.com/office/drawing/2014/main" id="{037E1A2F-AE6C-EB53-B6F3-C03A36DFEB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8933" y="6504987"/>
            <a:ext cx="1342614" cy="243781"/>
          </a:xfrm>
          <a:prstGeom prst="rect">
            <a:avLst/>
          </a:prstGeom>
        </p:spPr>
      </p:pic>
      <p:pic>
        <p:nvPicPr>
          <p:cNvPr id="13" name="Picture 12">
            <a:extLst>
              <a:ext uri="{FF2B5EF4-FFF2-40B4-BE49-F238E27FC236}">
                <a16:creationId xmlns:a16="http://schemas.microsoft.com/office/drawing/2014/main" id="{35CFEECB-19EA-0B14-C13E-3A312E298A8A}"/>
              </a:ext>
            </a:extLst>
          </p:cNvPr>
          <p:cNvPicPr>
            <a:picLocks noChangeAspect="1"/>
          </p:cNvPicPr>
          <p:nvPr/>
        </p:nvPicPr>
        <p:blipFill>
          <a:blip r:embed="rId5"/>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209554172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9" name="Graphic 8">
            <a:extLst>
              <a:ext uri="{FF2B5EF4-FFF2-40B4-BE49-F238E27FC236}">
                <a16:creationId xmlns:a16="http://schemas.microsoft.com/office/drawing/2014/main" id="{573AE9C2-C2B8-983B-AB28-B348BB418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8" y="5732896"/>
            <a:ext cx="3058757" cy="555384"/>
          </a:xfrm>
          <a:prstGeom prst="rect">
            <a:avLst/>
          </a:prstGeom>
        </p:spPr>
      </p:pic>
      <p:pic>
        <p:nvPicPr>
          <p:cNvPr id="12" name="Picture 11">
            <a:extLst>
              <a:ext uri="{FF2B5EF4-FFF2-40B4-BE49-F238E27FC236}">
                <a16:creationId xmlns:a16="http://schemas.microsoft.com/office/drawing/2014/main" id="{BC072C69-7730-3AB1-1EED-B28E294FAC1A}"/>
              </a:ext>
            </a:extLst>
          </p:cNvPr>
          <p:cNvPicPr>
            <a:picLocks noChangeAspect="1"/>
          </p:cNvPicPr>
          <p:nvPr/>
        </p:nvPicPr>
        <p:blipFill>
          <a:blip r:embed="rId5"/>
          <a:srcRect l="11168" t="16113" r="11561" b="14410"/>
          <a:stretch/>
        </p:blipFill>
        <p:spPr>
          <a:xfrm>
            <a:off x="10166591" y="5633710"/>
            <a:ext cx="1551398" cy="753756"/>
          </a:xfrm>
          <a:prstGeom prst="rect">
            <a:avLst/>
          </a:prstGeom>
        </p:spPr>
      </p:pic>
    </p:spTree>
    <p:extLst>
      <p:ext uri="{BB962C8B-B14F-4D97-AF65-F5344CB8AC3E}">
        <p14:creationId xmlns:p14="http://schemas.microsoft.com/office/powerpoint/2010/main" val="29104319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95173125-42EF-7A00-FC7C-711FBF3409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932" y="6504987"/>
            <a:ext cx="1342617" cy="243781"/>
          </a:xfrm>
          <a:prstGeom prst="rect">
            <a:avLst/>
          </a:prstGeom>
        </p:spPr>
      </p:pic>
      <p:pic>
        <p:nvPicPr>
          <p:cNvPr id="12" name="Picture 11">
            <a:extLst>
              <a:ext uri="{FF2B5EF4-FFF2-40B4-BE49-F238E27FC236}">
                <a16:creationId xmlns:a16="http://schemas.microsoft.com/office/drawing/2014/main" id="{6C1CD804-0B88-E865-25CA-310FE97B7A76}"/>
              </a:ext>
            </a:extLst>
          </p:cNvPr>
          <p:cNvPicPr>
            <a:picLocks noChangeAspect="1"/>
          </p:cNvPicPr>
          <p:nvPr/>
        </p:nvPicPr>
        <p:blipFill>
          <a:blip r:embed="rId6"/>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199202686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B90D9BCD-2561-D8F9-41F1-3C7BFFF5DB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932" y="6504987"/>
            <a:ext cx="1342617" cy="243781"/>
          </a:xfrm>
          <a:prstGeom prst="rect">
            <a:avLst/>
          </a:prstGeom>
        </p:spPr>
      </p:pic>
      <p:pic>
        <p:nvPicPr>
          <p:cNvPr id="11" name="Picture 10">
            <a:extLst>
              <a:ext uri="{FF2B5EF4-FFF2-40B4-BE49-F238E27FC236}">
                <a16:creationId xmlns:a16="http://schemas.microsoft.com/office/drawing/2014/main" id="{56CFC4A1-F3EB-0C01-0FF0-CA4FCC8F1494}"/>
              </a:ext>
            </a:extLst>
          </p:cNvPr>
          <p:cNvPicPr>
            <a:picLocks noChangeAspect="1"/>
          </p:cNvPicPr>
          <p:nvPr/>
        </p:nvPicPr>
        <p:blipFill>
          <a:blip r:embed="rId6"/>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65158022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B1D24426-1FC4-5183-1171-DCDA1AD05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932" y="6504987"/>
            <a:ext cx="1342617" cy="243781"/>
          </a:xfrm>
          <a:prstGeom prst="rect">
            <a:avLst/>
          </a:prstGeom>
        </p:spPr>
      </p:pic>
      <p:pic>
        <p:nvPicPr>
          <p:cNvPr id="12" name="Picture 11">
            <a:extLst>
              <a:ext uri="{FF2B5EF4-FFF2-40B4-BE49-F238E27FC236}">
                <a16:creationId xmlns:a16="http://schemas.microsoft.com/office/drawing/2014/main" id="{82C2A385-BBB7-C763-809B-332E51B87D82}"/>
              </a:ext>
            </a:extLst>
          </p:cNvPr>
          <p:cNvPicPr>
            <a:picLocks noChangeAspect="1"/>
          </p:cNvPicPr>
          <p:nvPr/>
        </p:nvPicPr>
        <p:blipFill>
          <a:blip r:embed="rId6"/>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17478878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5" name="Graphic 4">
            <a:extLst>
              <a:ext uri="{FF2B5EF4-FFF2-40B4-BE49-F238E27FC236}">
                <a16:creationId xmlns:a16="http://schemas.microsoft.com/office/drawing/2014/main" id="{E3C8602C-5C68-9B6F-6E57-D1618C8A2E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8932" y="6504987"/>
            <a:ext cx="1342617" cy="243781"/>
          </a:xfrm>
          <a:prstGeom prst="rect">
            <a:avLst/>
          </a:prstGeom>
        </p:spPr>
      </p:pic>
      <p:pic>
        <p:nvPicPr>
          <p:cNvPr id="11" name="Picture 10">
            <a:extLst>
              <a:ext uri="{FF2B5EF4-FFF2-40B4-BE49-F238E27FC236}">
                <a16:creationId xmlns:a16="http://schemas.microsoft.com/office/drawing/2014/main" id="{7E4C940D-BCFF-65AB-617B-21E3C9CD0247}"/>
              </a:ext>
            </a:extLst>
          </p:cNvPr>
          <p:cNvPicPr>
            <a:picLocks noChangeAspect="1"/>
          </p:cNvPicPr>
          <p:nvPr/>
        </p:nvPicPr>
        <p:blipFill>
          <a:blip r:embed="rId7"/>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65344683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7" y="908072"/>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7" y="507548"/>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pic>
        <p:nvPicPr>
          <p:cNvPr id="8" name="Graphic 7">
            <a:extLst>
              <a:ext uri="{FF2B5EF4-FFF2-40B4-BE49-F238E27FC236}">
                <a16:creationId xmlns:a16="http://schemas.microsoft.com/office/drawing/2014/main" id="{A55E4073-93C5-1B03-F7CB-3362F5FA46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932" y="6504987"/>
            <a:ext cx="1342617" cy="243781"/>
          </a:xfrm>
          <a:prstGeom prst="rect">
            <a:avLst/>
          </a:prstGeom>
        </p:spPr>
      </p:pic>
    </p:spTree>
    <p:extLst>
      <p:ext uri="{BB962C8B-B14F-4D97-AF65-F5344CB8AC3E}">
        <p14:creationId xmlns:p14="http://schemas.microsoft.com/office/powerpoint/2010/main" val="76993078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5_cobranded_title_and_conten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7" y="83391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7" y="433391"/>
            <a:ext cx="11582400" cy="397352"/>
          </a:xfrm>
          <a:prstGeom prst="rect">
            <a:avLst/>
          </a:prstGeom>
        </p:spPr>
        <p:txBody>
          <a:bodyPr anchor="ctr"/>
          <a:lstStyle>
            <a:lvl1pPr>
              <a:defRPr sz="2000"/>
            </a:lvl1pPr>
          </a:lstStyle>
          <a:p>
            <a:r>
              <a:rPr lang="en-US"/>
              <a:t>Insert your slide title in Arial bold 20pt</a:t>
            </a:r>
          </a:p>
        </p:txBody>
      </p:sp>
      <p:sp>
        <p:nvSpPr>
          <p:cNvPr id="8" name="Rectangle 7">
            <a:extLst>
              <a:ext uri="{FF2B5EF4-FFF2-40B4-BE49-F238E27FC236}">
                <a16:creationId xmlns:a16="http://schemas.microsoft.com/office/drawing/2014/main" id="{7CF55BC9-977A-BCCE-8E5F-F0C2AB1C0193}"/>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9" name="Graphic 8">
            <a:extLst>
              <a:ext uri="{FF2B5EF4-FFF2-40B4-BE49-F238E27FC236}">
                <a16:creationId xmlns:a16="http://schemas.microsoft.com/office/drawing/2014/main" id="{3C90C599-F871-6473-39E4-840D4046601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11" name="Picture 10">
            <a:extLst>
              <a:ext uri="{FF2B5EF4-FFF2-40B4-BE49-F238E27FC236}">
                <a16:creationId xmlns:a16="http://schemas.microsoft.com/office/drawing/2014/main" id="{05046A29-5ACC-646D-6F0A-02F07BFF4CC4}"/>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369862947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7" y="928175"/>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7" y="527651"/>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59933284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6_cobranded_content_and_description">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7" y="908072"/>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7" y="507548"/>
            <a:ext cx="11582400" cy="397352"/>
          </a:xfrm>
          <a:prstGeom prst="rect">
            <a:avLst/>
          </a:prstGeom>
        </p:spPr>
        <p:txBody>
          <a:bodyPr anchor="ctr"/>
          <a:lstStyle>
            <a:lvl1pPr>
              <a:defRPr sz="2000"/>
            </a:lvl1pPr>
          </a:lstStyle>
          <a:p>
            <a:r>
              <a:rPr lang="en-US"/>
              <a:t>Insert your slide title in Arial bold 20pt</a:t>
            </a:r>
          </a:p>
        </p:txBody>
      </p:sp>
      <p:sp>
        <p:nvSpPr>
          <p:cNvPr id="9" name="Rectangle 8">
            <a:extLst>
              <a:ext uri="{FF2B5EF4-FFF2-40B4-BE49-F238E27FC236}">
                <a16:creationId xmlns:a16="http://schemas.microsoft.com/office/drawing/2014/main" id="{5BC263C1-4C4C-9663-A818-3DD2B8E39E1F}"/>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10" name="Graphic 9">
            <a:extLst>
              <a:ext uri="{FF2B5EF4-FFF2-40B4-BE49-F238E27FC236}">
                <a16:creationId xmlns:a16="http://schemas.microsoft.com/office/drawing/2014/main" id="{85672366-92BF-0CD6-E270-4B60125DF5B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14" name="Picture 13">
            <a:extLst>
              <a:ext uri="{FF2B5EF4-FFF2-40B4-BE49-F238E27FC236}">
                <a16:creationId xmlns:a16="http://schemas.microsoft.com/office/drawing/2014/main" id="{3C8E85A7-7498-5819-478B-145889CEFED7}"/>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20010886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672052"/>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271528"/>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171036416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7_cobranded_three_column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672052"/>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271528"/>
            <a:ext cx="11582400" cy="397352"/>
          </a:xfrm>
          <a:prstGeom prst="rect">
            <a:avLst/>
          </a:prstGeom>
        </p:spPr>
        <p:txBody>
          <a:bodyPr anchor="ctr"/>
          <a:lstStyle>
            <a:lvl1pPr>
              <a:defRPr sz="2000"/>
            </a:lvl1pPr>
          </a:lstStyle>
          <a:p>
            <a:r>
              <a:rPr lang="en-US"/>
              <a:t>Insert your slide title in Arial bold 20pt</a:t>
            </a:r>
          </a:p>
        </p:txBody>
      </p:sp>
      <p:sp>
        <p:nvSpPr>
          <p:cNvPr id="9" name="Rectangle 8">
            <a:extLst>
              <a:ext uri="{FF2B5EF4-FFF2-40B4-BE49-F238E27FC236}">
                <a16:creationId xmlns:a16="http://schemas.microsoft.com/office/drawing/2014/main" id="{00742133-CAB2-B8E0-33FD-48CFD2757A1C}"/>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15" name="Graphic 14">
            <a:extLst>
              <a:ext uri="{FF2B5EF4-FFF2-40B4-BE49-F238E27FC236}">
                <a16:creationId xmlns:a16="http://schemas.microsoft.com/office/drawing/2014/main" id="{57F1D118-7A8E-57E2-5C5A-B758C0B995A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17" name="Picture 16">
            <a:extLst>
              <a:ext uri="{FF2B5EF4-FFF2-40B4-BE49-F238E27FC236}">
                <a16:creationId xmlns:a16="http://schemas.microsoft.com/office/drawing/2014/main" id="{2453AD92-4DAB-3388-DB2C-1F4C1FE6EA59}"/>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358989864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1" name="Graphic 10">
            <a:extLst>
              <a:ext uri="{FF2B5EF4-FFF2-40B4-BE49-F238E27FC236}">
                <a16:creationId xmlns:a16="http://schemas.microsoft.com/office/drawing/2014/main" id="{94621E55-E7C3-7E7F-3DE3-08DCBA588C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8" y="5732896"/>
            <a:ext cx="3058757" cy="555384"/>
          </a:xfrm>
          <a:prstGeom prst="rect">
            <a:avLst/>
          </a:prstGeom>
        </p:spPr>
      </p:pic>
      <p:pic>
        <p:nvPicPr>
          <p:cNvPr id="13" name="Picture 12">
            <a:extLst>
              <a:ext uri="{FF2B5EF4-FFF2-40B4-BE49-F238E27FC236}">
                <a16:creationId xmlns:a16="http://schemas.microsoft.com/office/drawing/2014/main" id="{CE7618D9-768A-8302-88F7-DB172D85AFA6}"/>
              </a:ext>
            </a:extLst>
          </p:cNvPr>
          <p:cNvPicPr>
            <a:picLocks noChangeAspect="1"/>
          </p:cNvPicPr>
          <p:nvPr/>
        </p:nvPicPr>
        <p:blipFill>
          <a:blip r:embed="rId5"/>
          <a:srcRect l="11168" t="16113" r="11561" b="14410"/>
          <a:stretch/>
        </p:blipFill>
        <p:spPr>
          <a:xfrm>
            <a:off x="10166591" y="5633710"/>
            <a:ext cx="1551398" cy="753756"/>
          </a:xfrm>
          <a:prstGeom prst="rect">
            <a:avLst/>
          </a:prstGeom>
        </p:spPr>
      </p:pic>
    </p:spTree>
    <p:extLst>
      <p:ext uri="{BB962C8B-B14F-4D97-AF65-F5344CB8AC3E}">
        <p14:creationId xmlns:p14="http://schemas.microsoft.com/office/powerpoint/2010/main" val="198701217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691889"/>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291365"/>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55191080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8_cobranded_four_column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7" y="709396"/>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4" name="Rectangle 13">
            <a:extLst>
              <a:ext uri="{FF2B5EF4-FFF2-40B4-BE49-F238E27FC236}">
                <a16:creationId xmlns:a16="http://schemas.microsoft.com/office/drawing/2014/main" id="{B355A8AB-98FD-75E3-A6D4-34024C5C12AB}"/>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7" y="308872"/>
            <a:ext cx="11582400" cy="397352"/>
          </a:xfrm>
          <a:prstGeom prst="rect">
            <a:avLst/>
          </a:prstGeom>
        </p:spPr>
        <p:txBody>
          <a:bodyPr anchor="ctr"/>
          <a:lstStyle>
            <a:lvl1pPr>
              <a:defRPr sz="2000"/>
            </a:lvl1pPr>
          </a:lstStyle>
          <a:p>
            <a:r>
              <a:rPr lang="en-US"/>
              <a:t>Insert your slide title in Arial bold 20pt</a:t>
            </a:r>
          </a:p>
        </p:txBody>
      </p:sp>
      <p:pic>
        <p:nvPicPr>
          <p:cNvPr id="11" name="Graphic 10">
            <a:extLst>
              <a:ext uri="{FF2B5EF4-FFF2-40B4-BE49-F238E27FC236}">
                <a16:creationId xmlns:a16="http://schemas.microsoft.com/office/drawing/2014/main" id="{1B4BC72A-5792-7022-2DF7-773208B829F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19" name="Picture 18">
            <a:extLst>
              <a:ext uri="{FF2B5EF4-FFF2-40B4-BE49-F238E27FC236}">
                <a16:creationId xmlns:a16="http://schemas.microsoft.com/office/drawing/2014/main" id="{3BAF41F7-E4C8-5AE7-3DD6-8EF467A39F4E}"/>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402065603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7" y="744777"/>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7" y="344253"/>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181804704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9_cobranded_three_columns_photo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7" y="709396"/>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7" y="308872"/>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Rectangle 16">
            <a:extLst>
              <a:ext uri="{FF2B5EF4-FFF2-40B4-BE49-F238E27FC236}">
                <a16:creationId xmlns:a16="http://schemas.microsoft.com/office/drawing/2014/main" id="{9153D5B8-9212-9AE0-C4AA-ABB686BD0A64}"/>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19" name="Graphic 18">
            <a:extLst>
              <a:ext uri="{FF2B5EF4-FFF2-40B4-BE49-F238E27FC236}">
                <a16:creationId xmlns:a16="http://schemas.microsoft.com/office/drawing/2014/main" id="{50A0C88D-0986-04F5-E31D-620C2A3C6A0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21" name="Picture 20">
            <a:extLst>
              <a:ext uri="{FF2B5EF4-FFF2-40B4-BE49-F238E27FC236}">
                <a16:creationId xmlns:a16="http://schemas.microsoft.com/office/drawing/2014/main" id="{90773412-5B9F-BBBC-0CB3-7FB59FA27806}"/>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40563117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7" y="1049844"/>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7" y="649320"/>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257101127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cobranded_four_columns_photo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20" name="Rectangle 19">
            <a:extLst>
              <a:ext uri="{FF2B5EF4-FFF2-40B4-BE49-F238E27FC236}">
                <a16:creationId xmlns:a16="http://schemas.microsoft.com/office/drawing/2014/main" id="{6DBAD1D3-226C-1D1D-A3EB-A2A339EF0852}"/>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21" name="Graphic 20">
            <a:extLst>
              <a:ext uri="{FF2B5EF4-FFF2-40B4-BE49-F238E27FC236}">
                <a16:creationId xmlns:a16="http://schemas.microsoft.com/office/drawing/2014/main" id="{9F73B9FB-A6DA-E058-577F-0AC694612F2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23" name="Picture 22">
            <a:extLst>
              <a:ext uri="{FF2B5EF4-FFF2-40B4-BE49-F238E27FC236}">
                <a16:creationId xmlns:a16="http://schemas.microsoft.com/office/drawing/2014/main" id="{D8E38429-3F9D-0B6A-33C0-5A956E6F6942}"/>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36486485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308176" y="1507292"/>
            <a:ext cx="7595265" cy="39904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6" name="Graphic 15">
            <a:extLst>
              <a:ext uri="{FF2B5EF4-FFF2-40B4-BE49-F238E27FC236}">
                <a16:creationId xmlns:a16="http://schemas.microsoft.com/office/drawing/2014/main" id="{8CE58459-59DD-BCE8-91B5-8415DEDE42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2092" y="6498837"/>
            <a:ext cx="1342617" cy="243781"/>
          </a:xfrm>
          <a:prstGeom prst="rect">
            <a:avLst/>
          </a:prstGeom>
        </p:spPr>
      </p:pic>
      <p:pic>
        <p:nvPicPr>
          <p:cNvPr id="19" name="Picture 18">
            <a:extLst>
              <a:ext uri="{FF2B5EF4-FFF2-40B4-BE49-F238E27FC236}">
                <a16:creationId xmlns:a16="http://schemas.microsoft.com/office/drawing/2014/main" id="{8DE1B4DE-29D6-AFA7-CC43-02D793A6A489}"/>
              </a:ext>
            </a:extLst>
          </p:cNvPr>
          <p:cNvPicPr>
            <a:picLocks noChangeAspect="1"/>
          </p:cNvPicPr>
          <p:nvPr/>
        </p:nvPicPr>
        <p:blipFill>
          <a:blip r:embed="rId4"/>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402824782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2" name="Graphic 11">
            <a:extLst>
              <a:ext uri="{FF2B5EF4-FFF2-40B4-BE49-F238E27FC236}">
                <a16:creationId xmlns:a16="http://schemas.microsoft.com/office/drawing/2014/main" id="{C6D79747-4460-8030-9909-D3D8ACB8652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2093" y="6498837"/>
            <a:ext cx="1342614" cy="243781"/>
          </a:xfrm>
          <a:prstGeom prst="rect">
            <a:avLst/>
          </a:prstGeom>
        </p:spPr>
      </p:pic>
      <p:pic>
        <p:nvPicPr>
          <p:cNvPr id="16" name="Picture 15">
            <a:extLst>
              <a:ext uri="{FF2B5EF4-FFF2-40B4-BE49-F238E27FC236}">
                <a16:creationId xmlns:a16="http://schemas.microsoft.com/office/drawing/2014/main" id="{5556A0F1-00C2-2C82-CB6B-33E63D1208EC}"/>
              </a:ext>
            </a:extLst>
          </p:cNvPr>
          <p:cNvPicPr>
            <a:picLocks noChangeAspect="1"/>
          </p:cNvPicPr>
          <p:nvPr/>
        </p:nvPicPr>
        <p:blipFill>
          <a:blip r:embed="rId4"/>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30299596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0" name="Graphic 9">
            <a:extLst>
              <a:ext uri="{FF2B5EF4-FFF2-40B4-BE49-F238E27FC236}">
                <a16:creationId xmlns:a16="http://schemas.microsoft.com/office/drawing/2014/main" id="{1C089CD4-6584-DCE6-13D1-6AAEC2C0141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2093" y="6498837"/>
            <a:ext cx="1342614" cy="243781"/>
          </a:xfrm>
          <a:prstGeom prst="rect">
            <a:avLst/>
          </a:prstGeom>
        </p:spPr>
      </p:pic>
      <p:pic>
        <p:nvPicPr>
          <p:cNvPr id="12" name="Picture 11">
            <a:extLst>
              <a:ext uri="{FF2B5EF4-FFF2-40B4-BE49-F238E27FC236}">
                <a16:creationId xmlns:a16="http://schemas.microsoft.com/office/drawing/2014/main" id="{F99D332E-852D-1F4F-AE39-632E3CF05BBD}"/>
              </a:ext>
            </a:extLst>
          </p:cNvPr>
          <p:cNvPicPr>
            <a:picLocks noChangeAspect="1"/>
          </p:cNvPicPr>
          <p:nvPr/>
        </p:nvPicPr>
        <p:blipFill>
          <a:blip r:embed="rId4"/>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121980879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2"/>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7" name="Graphic 6">
            <a:extLst>
              <a:ext uri="{FF2B5EF4-FFF2-40B4-BE49-F238E27FC236}">
                <a16:creationId xmlns:a16="http://schemas.microsoft.com/office/drawing/2014/main" id="{7EE75E91-2A60-DA0A-2790-40516B32AE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2092" y="6498837"/>
            <a:ext cx="1342617" cy="243781"/>
          </a:xfrm>
          <a:prstGeom prst="rect">
            <a:avLst/>
          </a:prstGeom>
        </p:spPr>
      </p:pic>
      <p:pic>
        <p:nvPicPr>
          <p:cNvPr id="11" name="Picture 10">
            <a:extLst>
              <a:ext uri="{FF2B5EF4-FFF2-40B4-BE49-F238E27FC236}">
                <a16:creationId xmlns:a16="http://schemas.microsoft.com/office/drawing/2014/main" id="{04A7C5D2-8D8D-821D-D6E8-9B3391C3E418}"/>
              </a:ext>
            </a:extLst>
          </p:cNvPr>
          <p:cNvPicPr>
            <a:picLocks noChangeAspect="1"/>
          </p:cNvPicPr>
          <p:nvPr/>
        </p:nvPicPr>
        <p:blipFill>
          <a:blip r:embed="rId4"/>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27619216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80477" y="13252"/>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2"/>
                </a:solidFill>
              </a:defRPr>
            </a:lvl1pPr>
          </a:lstStyle>
          <a:p>
            <a:r>
              <a:rPr lang="en-US"/>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2"/>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1" name="Graphic 10">
            <a:extLst>
              <a:ext uri="{FF2B5EF4-FFF2-40B4-BE49-F238E27FC236}">
                <a16:creationId xmlns:a16="http://schemas.microsoft.com/office/drawing/2014/main" id="{57C4E296-9016-10CD-B708-149718ABCA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8" y="5732896"/>
            <a:ext cx="3058757" cy="555384"/>
          </a:xfrm>
          <a:prstGeom prst="rect">
            <a:avLst/>
          </a:prstGeom>
        </p:spPr>
      </p:pic>
      <p:pic>
        <p:nvPicPr>
          <p:cNvPr id="15" name="Picture 14">
            <a:extLst>
              <a:ext uri="{FF2B5EF4-FFF2-40B4-BE49-F238E27FC236}">
                <a16:creationId xmlns:a16="http://schemas.microsoft.com/office/drawing/2014/main" id="{4E5E9677-D8B1-2469-5308-20DA58E60ECE}"/>
              </a:ext>
            </a:extLst>
          </p:cNvPr>
          <p:cNvPicPr>
            <a:picLocks noChangeAspect="1"/>
          </p:cNvPicPr>
          <p:nvPr/>
        </p:nvPicPr>
        <p:blipFill>
          <a:blip r:embed="rId5"/>
          <a:srcRect l="11168" t="16113" r="11561" b="14410"/>
          <a:stretch/>
        </p:blipFill>
        <p:spPr>
          <a:xfrm>
            <a:off x="10166591" y="5633710"/>
            <a:ext cx="1551398" cy="753756"/>
          </a:xfrm>
          <a:prstGeom prst="rect">
            <a:avLst/>
          </a:prstGeom>
        </p:spPr>
      </p:pic>
    </p:spTree>
    <p:extLst>
      <p:ext uri="{BB962C8B-B14F-4D97-AF65-F5344CB8AC3E}">
        <p14:creationId xmlns:p14="http://schemas.microsoft.com/office/powerpoint/2010/main" val="189370965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2"/>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0" name="Graphic 9">
            <a:extLst>
              <a:ext uri="{FF2B5EF4-FFF2-40B4-BE49-F238E27FC236}">
                <a16:creationId xmlns:a16="http://schemas.microsoft.com/office/drawing/2014/main" id="{8CCDF366-809C-A960-87D4-D0148B3E4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2092" y="6498837"/>
            <a:ext cx="1342617" cy="243781"/>
          </a:xfrm>
          <a:prstGeom prst="rect">
            <a:avLst/>
          </a:prstGeom>
        </p:spPr>
      </p:pic>
      <p:pic>
        <p:nvPicPr>
          <p:cNvPr id="12" name="Picture 11">
            <a:extLst>
              <a:ext uri="{FF2B5EF4-FFF2-40B4-BE49-F238E27FC236}">
                <a16:creationId xmlns:a16="http://schemas.microsoft.com/office/drawing/2014/main" id="{C5603985-AB86-F8DD-034D-154053BA854F}"/>
              </a:ext>
            </a:extLst>
          </p:cNvPr>
          <p:cNvPicPr>
            <a:picLocks noChangeAspect="1"/>
          </p:cNvPicPr>
          <p:nvPr/>
        </p:nvPicPr>
        <p:blipFill>
          <a:blip r:embed="rId4"/>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304823912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908072"/>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507548"/>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31493874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68556" y="1028538"/>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68556" y="628014"/>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87884684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384293301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316694" y="997715"/>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316694" y="597191"/>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554769163"/>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56649635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2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Content Placeholder 2">
            <a:extLst>
              <a:ext uri="{FF2B5EF4-FFF2-40B4-BE49-F238E27FC236}">
                <a16:creationId xmlns:a16="http://schemas.microsoft.com/office/drawing/2014/main" id="{3B6C80DF-48BE-EAC2-67B9-5314191EC63B}"/>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01278371-2B3E-D1B6-22D8-9FE2F9767F9E}"/>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331B2589-D497-8DEB-1365-CE1E4983C7C2}"/>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401047803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1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Content Placeholder 2">
            <a:extLst>
              <a:ext uri="{FF2B5EF4-FFF2-40B4-BE49-F238E27FC236}">
                <a16:creationId xmlns:a16="http://schemas.microsoft.com/office/drawing/2014/main" id="{08C9E37D-ECD0-6268-2E25-85ACC278258E}"/>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33CF539E-FEA6-8D80-107E-5CAC5A13BFF6}"/>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C37881C4-0E0B-D3F7-DA78-60D31B782208}"/>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79042039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3" name="Content Placeholder 2">
            <a:extLst>
              <a:ext uri="{FF2B5EF4-FFF2-40B4-BE49-F238E27FC236}">
                <a16:creationId xmlns:a16="http://schemas.microsoft.com/office/drawing/2014/main" id="{D84DB3B1-DAC0-FF79-8DF4-AA37E6E4C3C9}"/>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5E9AC10B-A1C8-2864-7450-F46447B0688A}"/>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E1ED3202-18F4-ABAE-89CF-33CC580D0C73}"/>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489898236"/>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Content Placeholder 2">
            <a:extLst>
              <a:ext uri="{FF2B5EF4-FFF2-40B4-BE49-F238E27FC236}">
                <a16:creationId xmlns:a16="http://schemas.microsoft.com/office/drawing/2014/main" id="{3AFCADB4-B324-A3DF-4D97-077C0C0754A2}"/>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B13AFF69-E1B6-5550-43EF-75E09C218CC1}"/>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E65C2927-9AD2-E084-8C4E-49CDAD2FD0CE}"/>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3228916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3" name="Graphic 12">
            <a:extLst>
              <a:ext uri="{FF2B5EF4-FFF2-40B4-BE49-F238E27FC236}">
                <a16:creationId xmlns:a16="http://schemas.microsoft.com/office/drawing/2014/main" id="{EC478D82-6C00-942E-5393-89C51543B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6" y="5728835"/>
            <a:ext cx="3058757" cy="555384"/>
          </a:xfrm>
          <a:prstGeom prst="rect">
            <a:avLst/>
          </a:prstGeom>
        </p:spPr>
      </p:pic>
      <p:pic>
        <p:nvPicPr>
          <p:cNvPr id="17" name="Picture 16">
            <a:extLst>
              <a:ext uri="{FF2B5EF4-FFF2-40B4-BE49-F238E27FC236}">
                <a16:creationId xmlns:a16="http://schemas.microsoft.com/office/drawing/2014/main" id="{FEAE1D98-F335-5221-6428-26860DEC6F8F}"/>
              </a:ext>
            </a:extLst>
          </p:cNvPr>
          <p:cNvPicPr>
            <a:picLocks noChangeAspect="1"/>
          </p:cNvPicPr>
          <p:nvPr/>
        </p:nvPicPr>
        <p:blipFill>
          <a:blip r:embed="rId5"/>
          <a:srcRect l="11168" t="16113" r="11561" b="14410"/>
          <a:stretch/>
        </p:blipFill>
        <p:spPr>
          <a:xfrm>
            <a:off x="3833729" y="5598817"/>
            <a:ext cx="1551398" cy="753756"/>
          </a:xfrm>
          <a:prstGeom prst="rect">
            <a:avLst/>
          </a:prstGeom>
        </p:spPr>
      </p:pic>
    </p:spTree>
    <p:extLst>
      <p:ext uri="{BB962C8B-B14F-4D97-AF65-F5344CB8AC3E}">
        <p14:creationId xmlns:p14="http://schemas.microsoft.com/office/powerpoint/2010/main" val="384999576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435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solidFill>
              </a:rPr>
              <a:t>© 2025 Nielsen Consumer LLC. All Rights Reserved.</a:t>
            </a:r>
          </a:p>
        </p:txBody>
      </p:sp>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Content Placeholder 2">
            <a:extLst>
              <a:ext uri="{FF2B5EF4-FFF2-40B4-BE49-F238E27FC236}">
                <a16:creationId xmlns:a16="http://schemas.microsoft.com/office/drawing/2014/main" id="{863B8568-709D-BBD0-2F7C-9B75F3109604}"/>
              </a:ext>
            </a:extLst>
          </p:cNvPr>
          <p:cNvSpPr>
            <a:spLocks noGrp="1"/>
          </p:cNvSpPr>
          <p:nvPr>
            <p:ph idx="13"/>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23FA0A1-D4B1-2C97-3076-A0AC82833282}"/>
              </a:ext>
            </a:extLst>
          </p:cNvPr>
          <p:cNvSpPr>
            <a:spLocks noGrp="1"/>
          </p:cNvSpPr>
          <p:nvPr>
            <p:ph type="body" sz="quarter" idx="18" hasCustomPrompt="1"/>
          </p:nvPr>
        </p:nvSpPr>
        <p:spPr>
          <a:xfrm>
            <a:off x="268556" y="1018264"/>
            <a:ext cx="5527626"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9" name="Title 1">
            <a:extLst>
              <a:ext uri="{FF2B5EF4-FFF2-40B4-BE49-F238E27FC236}">
                <a16:creationId xmlns:a16="http://schemas.microsoft.com/office/drawing/2014/main" id="{DD6BD0E5-35A9-35BE-6B66-4A47A176717F}"/>
              </a:ext>
            </a:extLst>
          </p:cNvPr>
          <p:cNvSpPr>
            <a:spLocks noGrp="1"/>
          </p:cNvSpPr>
          <p:nvPr>
            <p:ph type="title" hasCustomPrompt="1"/>
          </p:nvPr>
        </p:nvSpPr>
        <p:spPr>
          <a:xfrm>
            <a:off x="268556" y="617740"/>
            <a:ext cx="5527626" cy="397352"/>
          </a:xfrm>
          <a:prstGeom prst="rect">
            <a:avLst/>
          </a:prstGeom>
        </p:spPr>
        <p:txBody>
          <a:bodyPr anchor="ctr"/>
          <a:lstStyle>
            <a:lvl1pPr>
              <a:defRPr sz="2000">
                <a:solidFill>
                  <a:schemeClr val="tx2"/>
                </a:solidFill>
              </a:defRPr>
            </a:lvl1pPr>
          </a:lstStyle>
          <a:p>
            <a:r>
              <a:rPr lang="en-US"/>
              <a:t>Insert your slide title in Arial bold 20pt</a:t>
            </a:r>
          </a:p>
        </p:txBody>
      </p:sp>
      <p:sp>
        <p:nvSpPr>
          <p:cNvPr id="3" name="TextBox 2">
            <a:extLst>
              <a:ext uri="{FF2B5EF4-FFF2-40B4-BE49-F238E27FC236}">
                <a16:creationId xmlns:a16="http://schemas.microsoft.com/office/drawing/2014/main" id="{CD880011-BF37-00EA-2D0E-1F40377B8AA2}"/>
              </a:ext>
            </a:extLst>
          </p:cNvPr>
          <p:cNvSpPr txBox="1"/>
          <p:nvPr/>
        </p:nvSpPr>
        <p:spPr>
          <a:xfrm>
            <a:off x="3789124" y="6535879"/>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Tree>
    <p:extLst>
      <p:ext uri="{BB962C8B-B14F-4D97-AF65-F5344CB8AC3E}">
        <p14:creationId xmlns:p14="http://schemas.microsoft.com/office/powerpoint/2010/main" val="1807472058"/>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435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167724442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435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282806379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395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904459"/>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904459"/>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270D49C1-E8FD-4100-6077-590D74316FB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257805"/>
            <a:ext cx="5552610" cy="397352"/>
          </a:xfrm>
        </p:spPr>
        <p:txBody>
          <a:bodyPr anchor="ctr"/>
          <a:lstStyle>
            <a:lvl1pPr marL="0" indent="0">
              <a:buNone/>
              <a:defRPr sz="2000" b="1">
                <a:solidFill>
                  <a:schemeClr val="tx2"/>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655157"/>
            <a:ext cx="5580746" cy="439714"/>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658329"/>
            <a:ext cx="5537253"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257805"/>
            <a:ext cx="5537253"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427189004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32870"/>
            <a:ext cx="12192000" cy="6402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304801" y="185849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75816"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EE2DAE71-2983-34FD-663C-6E97AE5A8A9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75817" y="178971"/>
            <a:ext cx="5552610" cy="397352"/>
          </a:xfrm>
        </p:spPr>
        <p:txBody>
          <a:bodyPr anchor="ctr"/>
          <a:lstStyle>
            <a:lvl1pPr marL="0" indent="0">
              <a:buNone/>
              <a:defRPr sz="2000" b="1">
                <a:solidFill>
                  <a:schemeClr val="tx2"/>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75816" y="576323"/>
            <a:ext cx="5580746" cy="439714"/>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304800" y="211841"/>
            <a:ext cx="5537253"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171257922"/>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435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011486C1-A975-5880-4C54-03DD13A9F7F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2"/>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100085359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419464017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4567221"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456722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pic>
        <p:nvPicPr>
          <p:cNvPr id="2" name="Tablet Frame">
            <a:extLst>
              <a:ext uri="{FF2B5EF4-FFF2-40B4-BE49-F238E27FC236}">
                <a16:creationId xmlns:a16="http://schemas.microsoft.com/office/drawing/2014/main" id="{386F6D16-D637-F706-298B-7A155DFED156}"/>
              </a:ex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r="3767"/>
          <a:stretch/>
        </p:blipFill>
        <p:spPr bwMode="gray">
          <a:xfrm>
            <a:off x="4320662" y="1466552"/>
            <a:ext cx="8139891" cy="4434024"/>
          </a:xfrm>
          <a:prstGeom prst="rect">
            <a:avLst/>
          </a:prstGeom>
        </p:spPr>
      </p:pic>
      <p:sp>
        <p:nvSpPr>
          <p:cNvPr id="9" name="Picture Placeholder">
            <a:extLst>
              <a:ext uri="{FF2B5EF4-FFF2-40B4-BE49-F238E27FC236}">
                <a16:creationId xmlns:a16="http://schemas.microsoft.com/office/drawing/2014/main" id="{15A22025-9D7B-BCE9-8E6D-B2F7E1F4E0BB}"/>
              </a:ext>
            </a:extLst>
          </p:cNvPr>
          <p:cNvSpPr>
            <a:spLocks noGrp="1"/>
          </p:cNvSpPr>
          <p:nvPr>
            <p:ph type="pic" sz="quarter" idx="17" hasCustomPrompt="1"/>
          </p:nvPr>
        </p:nvSpPr>
        <p:spPr bwMode="gray">
          <a:xfrm>
            <a:off x="5685878" y="1625838"/>
            <a:ext cx="5753100" cy="3797300"/>
          </a:xfrm>
          <a:prstGeom prst="roundRect">
            <a:avLst>
              <a:gd name="adj" fmla="val 5312"/>
            </a:avLst>
          </a:prstGeom>
          <a:solidFill>
            <a:schemeClr val="tx1"/>
          </a:solidFill>
        </p:spPr>
        <p:txBody>
          <a:bodyPr vert="horz" lIns="0" tIns="0" rIns="0" bIns="0" rtlCol="0" anchor="ctr" anchorCtr="0">
            <a:noAutofit/>
          </a:bodyPr>
          <a:lstStyle>
            <a:lvl1pPr>
              <a:defRPr lang="en-GB" dirty="0">
                <a:solidFill>
                  <a:schemeClr val="bg1"/>
                </a:solidFill>
              </a:defRPr>
            </a:lvl1pPr>
          </a:lstStyle>
          <a:p>
            <a:pPr marL="0" lvl="0" indent="0" algn="ctr">
              <a:buNone/>
            </a:pPr>
            <a:r>
              <a:rPr lang="en-GB"/>
              <a:t> Click to add photo</a:t>
            </a:r>
          </a:p>
        </p:txBody>
      </p:sp>
    </p:spTree>
    <p:extLst>
      <p:ext uri="{BB962C8B-B14F-4D97-AF65-F5344CB8AC3E}">
        <p14:creationId xmlns:p14="http://schemas.microsoft.com/office/powerpoint/2010/main" val="390659398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2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solidFill>
                  <a:schemeClr val="tx2"/>
                </a:solidFill>
              </a:defRPr>
            </a:lvl1pPr>
          </a:lstStyle>
          <a:p>
            <a:r>
              <a:rPr lang="en-US"/>
              <a:t>Insert your slide title in Arial bold 20pt</a:t>
            </a:r>
          </a:p>
        </p:txBody>
      </p:sp>
    </p:spTree>
    <p:extLst>
      <p:ext uri="{BB962C8B-B14F-4D97-AF65-F5344CB8AC3E}">
        <p14:creationId xmlns:p14="http://schemas.microsoft.com/office/powerpoint/2010/main" val="122453887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83C69-CC22-98F9-9C3E-CE78B8337F8D}"/>
              </a:ext>
            </a:extLst>
          </p:cNvPr>
          <p:cNvSpPr/>
          <p:nvPr userDrawn="1"/>
        </p:nvSpPr>
        <p:spPr>
          <a:xfrm>
            <a:off x="3024554" y="5987562"/>
            <a:ext cx="9073661" cy="52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4290755" y="1750916"/>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4290387" y="228600"/>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4291013" y="862013"/>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6" name="Picture Placeholder 5">
            <a:extLst>
              <a:ext uri="{FF2B5EF4-FFF2-40B4-BE49-F238E27FC236}">
                <a16:creationId xmlns:a16="http://schemas.microsoft.com/office/drawing/2014/main" id="{5B38190F-F68D-04B6-853C-DFDF371AF2D5}"/>
              </a:ext>
            </a:extLst>
          </p:cNvPr>
          <p:cNvSpPr>
            <a:spLocks noGrp="1"/>
          </p:cNvSpPr>
          <p:nvPr>
            <p:ph type="pic" sz="quarter" idx="13"/>
          </p:nvPr>
        </p:nvSpPr>
        <p:spPr>
          <a:xfrm>
            <a:off x="0" y="0"/>
            <a:ext cx="40005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CA8D3753-1909-4EC0-9408-E03C18C61D14}"/>
              </a:ext>
            </a:extLst>
          </p:cNvPr>
          <p:cNvCxnSpPr/>
          <p:nvPr userDrawn="1"/>
        </p:nvCxnSpPr>
        <p:spPr>
          <a:xfrm>
            <a:off x="4290387" y="6330461"/>
            <a:ext cx="7612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E8178D30-C130-C8F4-EEB5-737950F225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90387" y="6531001"/>
            <a:ext cx="1342617" cy="243781"/>
          </a:xfrm>
          <a:prstGeom prst="rect">
            <a:avLst/>
          </a:prstGeom>
        </p:spPr>
      </p:pic>
      <p:pic>
        <p:nvPicPr>
          <p:cNvPr id="3" name="Picture 2">
            <a:extLst>
              <a:ext uri="{FF2B5EF4-FFF2-40B4-BE49-F238E27FC236}">
                <a16:creationId xmlns:a16="http://schemas.microsoft.com/office/drawing/2014/main" id="{A3AECBA8-1E15-DAB9-C499-34EA4C1C2EAE}"/>
              </a:ext>
            </a:extLst>
          </p:cNvPr>
          <p:cNvPicPr>
            <a:picLocks noChangeAspect="1"/>
          </p:cNvPicPr>
          <p:nvPr userDrawn="1"/>
        </p:nvPicPr>
        <p:blipFill>
          <a:blip r:embed="rId4">
            <a:extLst>
              <a:ext uri="{28A0092B-C50C-407E-A947-70E740481C1C}">
                <a14:useLocalDpi xmlns:a14="http://schemas.microsoft.com/office/drawing/2010/main" val="0"/>
              </a:ext>
            </a:extLst>
          </a:blip>
          <a:srcRect t="5575" b="5575"/>
          <a:stretch/>
        </p:blipFill>
        <p:spPr>
          <a:xfrm>
            <a:off x="5843951" y="6421769"/>
            <a:ext cx="897861" cy="436231"/>
          </a:xfrm>
          <a:prstGeom prst="rect">
            <a:avLst/>
          </a:prstGeom>
        </p:spPr>
      </p:pic>
    </p:spTree>
    <p:extLst>
      <p:ext uri="{BB962C8B-B14F-4D97-AF65-F5344CB8AC3E}">
        <p14:creationId xmlns:p14="http://schemas.microsoft.com/office/powerpoint/2010/main" val="3692511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9" name="Picture 8">
            <a:extLst>
              <a:ext uri="{FF2B5EF4-FFF2-40B4-BE49-F238E27FC236}">
                <a16:creationId xmlns:a16="http://schemas.microsoft.com/office/drawing/2014/main" id="{F91CCAB8-8D1F-2C82-0212-C2D39EF756B8}"/>
              </a:ext>
            </a:extLst>
          </p:cNvPr>
          <p:cNvPicPr>
            <a:picLocks noChangeAspect="1"/>
          </p:cNvPicPr>
          <p:nvPr/>
        </p:nvPicPr>
        <p:blipFill>
          <a:blip r:embed="rId3"/>
          <a:srcRect l="10463" t="10112" r="11948" b="10381"/>
          <a:stretch/>
        </p:blipFill>
        <p:spPr>
          <a:xfrm>
            <a:off x="3976098" y="5582056"/>
            <a:ext cx="1483882" cy="831476"/>
          </a:xfrm>
          <a:prstGeom prst="rect">
            <a:avLst/>
          </a:prstGeom>
        </p:spPr>
      </p:pic>
      <p:pic>
        <p:nvPicPr>
          <p:cNvPr id="11" name="Graphic 10">
            <a:extLst>
              <a:ext uri="{FF2B5EF4-FFF2-40B4-BE49-F238E27FC236}">
                <a16:creationId xmlns:a16="http://schemas.microsoft.com/office/drawing/2014/main" id="{67293AFE-D53C-0A03-2AE6-AC287140EB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8558" y="5720102"/>
            <a:ext cx="3058756" cy="555384"/>
          </a:xfrm>
          <a:prstGeom prst="rect">
            <a:avLst/>
          </a:prstGeom>
        </p:spPr>
      </p:pic>
    </p:spTree>
    <p:extLst>
      <p:ext uri="{BB962C8B-B14F-4D97-AF65-F5344CB8AC3E}">
        <p14:creationId xmlns:p14="http://schemas.microsoft.com/office/powerpoint/2010/main" val="260949443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0BE2622C-86E3-23DC-0E65-68D18B00929E}"/>
              </a:ext>
            </a:extLst>
          </p:cNvPr>
          <p:cNvSpPr>
            <a:spLocks noGrp="1"/>
          </p:cNvSpPr>
          <p:nvPr>
            <p:ph sz="quarter" idx="10"/>
          </p:nvPr>
        </p:nvSpPr>
        <p:spPr>
          <a:xfrm>
            <a:off x="214940" y="1730134"/>
            <a:ext cx="7612686"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205AD18-0A15-AAE1-3B00-A2BC6DD80FC5}"/>
              </a:ext>
            </a:extLst>
          </p:cNvPr>
          <p:cNvSpPr>
            <a:spLocks noGrp="1"/>
          </p:cNvSpPr>
          <p:nvPr>
            <p:ph type="body" sz="quarter" idx="11" hasCustomPrompt="1"/>
          </p:nvPr>
        </p:nvSpPr>
        <p:spPr>
          <a:xfrm>
            <a:off x="214572" y="207818"/>
            <a:ext cx="7612688" cy="633843"/>
          </a:xfrm>
          <a:prstGeom prst="rect">
            <a:avLst/>
          </a:prstGeom>
        </p:spPr>
        <p:txBody>
          <a:bodyPr/>
          <a:lstStyle>
            <a:lvl1pPr marL="0" indent="0">
              <a:buNone/>
              <a:defRPr sz="3600" b="1">
                <a:solidFill>
                  <a:schemeClr val="tx2"/>
                </a:solidFill>
                <a:latin typeface="HK Grotesk" pitchFamily="50" charset="0"/>
              </a:defRPr>
            </a:lvl1pPr>
          </a:lstStyle>
          <a:p>
            <a:pPr lvl="0"/>
            <a:r>
              <a:rPr lang="en-US"/>
              <a:t>Title</a:t>
            </a:r>
            <a:endParaRPr lang="en-GB"/>
          </a:p>
        </p:txBody>
      </p:sp>
      <p:sp>
        <p:nvSpPr>
          <p:cNvPr id="12" name="Text Placeholder 11">
            <a:extLst>
              <a:ext uri="{FF2B5EF4-FFF2-40B4-BE49-F238E27FC236}">
                <a16:creationId xmlns:a16="http://schemas.microsoft.com/office/drawing/2014/main" id="{44509AAC-8914-42DD-F50F-CB6ED298B9EF}"/>
              </a:ext>
            </a:extLst>
          </p:cNvPr>
          <p:cNvSpPr>
            <a:spLocks noGrp="1"/>
          </p:cNvSpPr>
          <p:nvPr>
            <p:ph type="body" sz="quarter" idx="12" hasCustomPrompt="1"/>
          </p:nvPr>
        </p:nvSpPr>
        <p:spPr>
          <a:xfrm>
            <a:off x="215198" y="841231"/>
            <a:ext cx="7612062" cy="530225"/>
          </a:xfrm>
          <a:prstGeom prst="rect">
            <a:avLst/>
          </a:prstGeom>
        </p:spPr>
        <p:txBody>
          <a:bodyPr/>
          <a:lstStyle>
            <a:lvl1pPr marL="0" indent="0">
              <a:buNone/>
              <a:defRPr sz="2400" i="1">
                <a:solidFill>
                  <a:schemeClr val="tx2"/>
                </a:solidFill>
                <a:latin typeface="HK Grotesk" pitchFamily="50" charset="0"/>
              </a:defRPr>
            </a:lvl1pPr>
          </a:lstStyle>
          <a:p>
            <a:pPr lvl="0"/>
            <a:r>
              <a:rPr lang="en-US"/>
              <a:t>Subtitle</a:t>
            </a:r>
            <a:endParaRPr lang="en-GB"/>
          </a:p>
        </p:txBody>
      </p:sp>
      <p:sp>
        <p:nvSpPr>
          <p:cNvPr id="9" name="Picture Placeholder 8">
            <a:extLst>
              <a:ext uri="{FF2B5EF4-FFF2-40B4-BE49-F238E27FC236}">
                <a16:creationId xmlns:a16="http://schemas.microsoft.com/office/drawing/2014/main" id="{EDFA3B4B-1821-E43A-4913-757058DD31F7}"/>
              </a:ext>
            </a:extLst>
          </p:cNvPr>
          <p:cNvSpPr>
            <a:spLocks noGrp="1"/>
          </p:cNvSpPr>
          <p:nvPr>
            <p:ph type="pic" sz="quarter" idx="13"/>
          </p:nvPr>
        </p:nvSpPr>
        <p:spPr>
          <a:xfrm>
            <a:off x="8001000" y="0"/>
            <a:ext cx="4191000" cy="6858000"/>
          </a:xfrm>
          <a:prstGeom prst="rect">
            <a:avLst/>
          </a:prstGeom>
          <a:solidFill>
            <a:schemeClr val="tx1"/>
          </a:solidFill>
        </p:spPr>
        <p:txBody>
          <a:bodyPr/>
          <a:lstStyle>
            <a:lvl1pPr>
              <a:defRPr>
                <a:latin typeface="HK Grotesk" pitchFamily="50" charset="0"/>
              </a:defRPr>
            </a:lvl1pPr>
          </a:lstStyle>
          <a:p>
            <a:r>
              <a:rPr lang="en-US"/>
              <a:t>Click icon to add picture</a:t>
            </a:r>
            <a:endParaRPr lang="en-GB"/>
          </a:p>
        </p:txBody>
      </p:sp>
      <p:sp>
        <p:nvSpPr>
          <p:cNvPr id="11" name="TextBox 10">
            <a:extLst>
              <a:ext uri="{FF2B5EF4-FFF2-40B4-BE49-F238E27FC236}">
                <a16:creationId xmlns:a16="http://schemas.microsoft.com/office/drawing/2014/main" id="{732DC256-0AF5-1726-D2C5-244572000318}"/>
              </a:ext>
            </a:extLst>
          </p:cNvPr>
          <p:cNvSpPr txBox="1"/>
          <p:nvPr userDrawn="1"/>
        </p:nvSpPr>
        <p:spPr>
          <a:xfrm>
            <a:off x="5781224" y="6584152"/>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60000"/>
                    <a:lumOff val="40000"/>
                  </a:schemeClr>
                </a:solidFill>
                <a:latin typeface="HK Grotesk" pitchFamily="50" charset="0"/>
              </a:rPr>
              <a:t>© 2025 Nielsen Consumer LLC. All Rights Reserved.</a:t>
            </a:r>
          </a:p>
        </p:txBody>
      </p:sp>
      <p:sp>
        <p:nvSpPr>
          <p:cNvPr id="6" name="Rectangle 5">
            <a:extLst>
              <a:ext uri="{FF2B5EF4-FFF2-40B4-BE49-F238E27FC236}">
                <a16:creationId xmlns:a16="http://schemas.microsoft.com/office/drawing/2014/main" id="{92FEF020-F644-F291-237F-5CB054286EE0}"/>
              </a:ext>
            </a:extLst>
          </p:cNvPr>
          <p:cNvSpPr/>
          <p:nvPr userDrawn="1"/>
        </p:nvSpPr>
        <p:spPr>
          <a:xfrm>
            <a:off x="302236" y="6091162"/>
            <a:ext cx="7698764" cy="33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cxnSp>
        <p:nvCxnSpPr>
          <p:cNvPr id="14" name="Straight Connector 13">
            <a:extLst>
              <a:ext uri="{FF2B5EF4-FFF2-40B4-BE49-F238E27FC236}">
                <a16:creationId xmlns:a16="http://schemas.microsoft.com/office/drawing/2014/main" id="{D1DAC9B2-AA76-0F02-DD1E-A0E77CADD80C}"/>
              </a:ext>
            </a:extLst>
          </p:cNvPr>
          <p:cNvCxnSpPr/>
          <p:nvPr userDrawn="1"/>
        </p:nvCxnSpPr>
        <p:spPr>
          <a:xfrm>
            <a:off x="302235" y="6388722"/>
            <a:ext cx="7612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013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ark Blue Overl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D6BB22-D4F2-AE62-98B6-3A8AE6A13EB6}"/>
              </a:ext>
            </a:extLst>
          </p:cNvPr>
          <p:cNvSpPr/>
          <p:nvPr/>
        </p:nvSpPr>
        <p:spPr>
          <a:xfrm>
            <a:off x="0" y="1"/>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5" name="Slide Number Placeholder">
            <a:extLst>
              <a:ext uri="{FF2B5EF4-FFF2-40B4-BE49-F238E27FC236}">
                <a16:creationId xmlns:a16="http://schemas.microsoft.com/office/drawing/2014/main" id="{29AE0AC1-71EF-CCFC-AB5C-8DFA568CA5FE}"/>
              </a:ext>
            </a:extLst>
          </p:cNvPr>
          <p:cNvSpPr>
            <a:spLocks noGrp="1" noRot="1" noMove="1" noResize="1" noEditPoints="1" noAdjustHandles="1" noChangeArrowheads="1" noChangeShapeType="1"/>
          </p:cNvSpPr>
          <p:nvPr>
            <p:ph type="sldNum" sz="quarter" idx="12"/>
          </p:nvPr>
        </p:nvSpPr>
        <p:spPr>
          <a:xfrm>
            <a:off x="11495577" y="6485399"/>
            <a:ext cx="404321" cy="282957"/>
          </a:xfrm>
        </p:spPr>
        <p:txBody>
          <a:bodyPr>
            <a:noAutofit/>
          </a:bodyPr>
          <a:lstStyle>
            <a:lvl1pPr>
              <a:defRPr>
                <a:solidFill>
                  <a:schemeClr val="bg1"/>
                </a:solidFill>
              </a:defRPr>
            </a:lvl1pPr>
          </a:lstStyle>
          <a:p>
            <a:fld id="{3E04DF46-C0DC-4ADC-9A6F-918CC4703A43}" type="slidenum">
              <a:rPr lang="en-GB" smtClean="0"/>
              <a:pPr/>
              <a:t>‹#›</a:t>
            </a:fld>
            <a:endParaRPr lang="en-GB"/>
          </a:p>
        </p:txBody>
      </p:sp>
      <p:sp>
        <p:nvSpPr>
          <p:cNvPr id="15" name="Copyright Line">
            <a:extLst>
              <a:ext uri="{FF2B5EF4-FFF2-40B4-BE49-F238E27FC236}">
                <a16:creationId xmlns:a16="http://schemas.microsoft.com/office/drawing/2014/main" id="{B707803F-60FA-342A-DB2A-415C371CB04E}"/>
              </a:ext>
            </a:extLst>
          </p:cNvPr>
          <p:cNvSpPr txBox="1">
            <a:spLocks noGrp="1" noRot="1" noMove="1" noResize="1" noEditPoints="1" noAdjustHandles="1" noChangeArrowheads="1" noChangeShapeType="1"/>
          </p:cNvSpPr>
          <p:nvPr/>
        </p:nvSpPr>
        <p:spPr>
          <a:xfrm>
            <a:off x="9167809" y="6536551"/>
            <a:ext cx="2268453" cy="200055"/>
          </a:xfrm>
          <a:prstGeom prst="rect">
            <a:avLst/>
          </a:prstGeom>
          <a:noFill/>
        </p:spPr>
        <p:txBody>
          <a:bodyPr wrap="square" lIns="0" r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a:t>
            </a:r>
            <a:fld id="{92E70860-886D-4303-B2B5-BD1295E1FD39}" type="datetimeyyyy">
              <a:rPr lang="en-US" sz="700" smtClean="0">
                <a:solidFill>
                  <a:schemeClr val="bg1"/>
                </a:solidFill>
              </a:rPr>
              <a:t>2025</a:t>
            </a:fld>
            <a:r>
              <a:rPr lang="en-US" sz="700">
                <a:solidFill>
                  <a:schemeClr val="bg1"/>
                </a:solidFill>
              </a:rPr>
              <a:t> Nielsen Consumer LLC. All Rights Reserved.</a:t>
            </a:r>
          </a:p>
        </p:txBody>
      </p:sp>
      <p:sp>
        <p:nvSpPr>
          <p:cNvPr id="6" name="Confidential disclaimer">
            <a:extLst>
              <a:ext uri="{FF2B5EF4-FFF2-40B4-BE49-F238E27FC236}">
                <a16:creationId xmlns:a16="http://schemas.microsoft.com/office/drawing/2014/main" id="{FCE25AF0-0C89-001E-06C2-AD51F5FC7DE2}"/>
              </a:ext>
            </a:extLst>
          </p:cNvPr>
          <p:cNvSpPr txBox="1">
            <a:spLocks noGrp="1" noRot="1" noMove="1" noResize="1" noEditPoints="1" noAdjustHandles="1" noChangeArrowheads="1" noChangeShapeType="1"/>
          </p:cNvSpPr>
          <p:nvPr/>
        </p:nvSpPr>
        <p:spPr>
          <a:xfrm>
            <a:off x="7837949" y="6573016"/>
            <a:ext cx="1101264" cy="107722"/>
          </a:xfrm>
          <a:prstGeom prst="rect">
            <a:avLst/>
          </a:prstGeom>
          <a:noFill/>
        </p:spPr>
        <p:txBody>
          <a:bodyPr wrap="non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a:solidFill>
                <a:schemeClr val="bg1"/>
              </a:solidFill>
              <a:latin typeface="+mn-lt"/>
              <a:ea typeface="+mn-ea"/>
              <a:cs typeface="+mn-cs"/>
            </a:endParaRPr>
          </a:p>
        </p:txBody>
      </p:sp>
      <p:sp>
        <p:nvSpPr>
          <p:cNvPr id="3" name="Footer Placeholder">
            <a:extLst>
              <a:ext uri="{FF2B5EF4-FFF2-40B4-BE49-F238E27FC236}">
                <a16:creationId xmlns:a16="http://schemas.microsoft.com/office/drawing/2014/main" id="{02D2B3EE-E70A-1DEB-939C-DC6B0065BF60}"/>
              </a:ext>
            </a:extLst>
          </p:cNvPr>
          <p:cNvSpPr>
            <a:spLocks noGrp="1" noRot="1" noMove="1" noResize="1" noEditPoints="1" noAdjustHandles="1" noChangeArrowheads="1" noChangeShapeType="1"/>
          </p:cNvSpPr>
          <p:nvPr>
            <p:ph type="ftr" sz="quarter" idx="10"/>
          </p:nvPr>
        </p:nvSpPr>
        <p:spPr>
          <a:xfrm>
            <a:off x="3251197" y="6485399"/>
            <a:ext cx="3716341" cy="282957"/>
          </a:xfrm>
          <a:prstGeom prst="rect">
            <a:avLst/>
          </a:prstGeom>
          <a:noFill/>
        </p:spPr>
        <p:txBody>
          <a:bodyPr vert="horz" lIns="0" tIns="0" rIns="0" bIns="0" rtlCol="0" anchor="ctr">
            <a:noAutofit/>
          </a:bodyP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cxnSp>
        <p:nvCxnSpPr>
          <p:cNvPr id="16" name="Base Rule">
            <a:extLst>
              <a:ext uri="{FF2B5EF4-FFF2-40B4-BE49-F238E27FC236}">
                <a16:creationId xmlns:a16="http://schemas.microsoft.com/office/drawing/2014/main" id="{A2E4D762-EABE-F9E8-A416-7B524EE5A5F3}"/>
              </a:ext>
            </a:extLst>
          </p:cNvPr>
          <p:cNvCxnSpPr>
            <a:cxnSpLocks noGrp="1" noRot="1" noMove="1" noResize="1" noEditPoints="1" noAdjustHandles="1" noChangeArrowheads="1" noChangeShapeType="1"/>
          </p:cNvCxnSpPr>
          <p:nvPr/>
        </p:nvCxnSpPr>
        <p:spPr>
          <a:xfrm>
            <a:off x="292100" y="6395755"/>
            <a:ext cx="116078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ource Placeholder">
            <a:extLst>
              <a:ext uri="{FF2B5EF4-FFF2-40B4-BE49-F238E27FC236}">
                <a16:creationId xmlns:a16="http://schemas.microsoft.com/office/drawing/2014/main" id="{ED1AEB33-C846-8D27-B334-B80B72329C8E}"/>
              </a:ext>
            </a:extLst>
          </p:cNvPr>
          <p:cNvSpPr>
            <a:spLocks noGrp="1" noRot="1" noMove="1" noResize="1" noEditPoints="1" noAdjustHandles="1" noChangeArrowheads="1" noChangeShapeType="1"/>
          </p:cNvSpPr>
          <p:nvPr>
            <p:ph type="body" sz="quarter" idx="14" hasCustomPrompt="1"/>
          </p:nvPr>
        </p:nvSpPr>
        <p:spPr>
          <a:xfrm>
            <a:off x="292100" y="6108700"/>
            <a:ext cx="11607800" cy="194127"/>
          </a:xfrm>
        </p:spPr>
        <p:txBody>
          <a:bodyPr lIns="0" tIns="0" rIns="0" bIns="0" anchor="b" anchorCtr="0">
            <a:noAutofit/>
          </a:bodyPr>
          <a:lstStyle>
            <a:lvl1pPr marL="0" indent="0">
              <a:buNone/>
              <a:defRPr lang="en-GB" sz="800" dirty="0">
                <a:solidFill>
                  <a:schemeClr val="bg1"/>
                </a:solidFill>
              </a:defRPr>
            </a:lvl1pPr>
          </a:lstStyle>
          <a:p>
            <a:pPr marL="171450" lvl="0" indent="-171450">
              <a:spcBef>
                <a:spcPts val="0"/>
              </a:spcBef>
              <a:spcAft>
                <a:spcPts val="0"/>
              </a:spcAft>
            </a:pPr>
            <a:r>
              <a:rPr lang="en-GB"/>
              <a:t>Source, footnote</a:t>
            </a:r>
          </a:p>
        </p:txBody>
      </p:sp>
      <p:pic>
        <p:nvPicPr>
          <p:cNvPr id="8" name="NIQ GFK Lockup" hidden="1">
            <a:extLst>
              <a:ext uri="{FF2B5EF4-FFF2-40B4-BE49-F238E27FC236}">
                <a16:creationId xmlns:a16="http://schemas.microsoft.com/office/drawing/2014/main" id="{5D3C3BE7-0356-CB3B-CA9F-9B23ECA7BDF9}"/>
              </a:ext>
            </a:extLst>
          </p:cNvPr>
          <p:cNvPicPr>
            <a:picLocks noGrp="1" noRot="1" noMove="1" noResize="1" noEditPoints="1" noAdjustHandles="1" noChangeArrowheads="1" noChangeShapeType="1" noCrop="1"/>
          </p:cNvPicPr>
          <p:nvPr/>
        </p:nvPicPr>
        <p:blipFill rotWithShape="1">
          <a:blip r:embed="rId2"/>
          <a:srcRect l="23" r="23"/>
          <a:stretch/>
        </p:blipFill>
        <p:spPr>
          <a:xfrm>
            <a:off x="302626" y="6462285"/>
            <a:ext cx="906224" cy="329184"/>
          </a:xfrm>
          <a:prstGeom prst="rect">
            <a:avLst/>
          </a:prstGeom>
        </p:spPr>
      </p:pic>
      <p:pic>
        <p:nvPicPr>
          <p:cNvPr id="2" name="NielsenIQ logo+wordmark" descr="A blue text on a black background&#10;&#10;Description automatically generated" hidden="1">
            <a:extLst>
              <a:ext uri="{FF2B5EF4-FFF2-40B4-BE49-F238E27FC236}">
                <a16:creationId xmlns:a16="http://schemas.microsoft.com/office/drawing/2014/main" id="{3D2C78A3-1318-F9F9-A0FA-2E6F97A0A4A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90130" y="6495154"/>
            <a:ext cx="781433" cy="269593"/>
          </a:xfrm>
          <a:prstGeom prst="rect">
            <a:avLst/>
          </a:prstGeom>
        </p:spPr>
      </p:pic>
      <p:pic>
        <p:nvPicPr>
          <p:cNvPr id="12" name="Graphic 11">
            <a:extLst>
              <a:ext uri="{FF2B5EF4-FFF2-40B4-BE49-F238E27FC236}">
                <a16:creationId xmlns:a16="http://schemas.microsoft.com/office/drawing/2014/main" id="{FDD8C9AA-DCF2-B4F5-E511-44A6E28A83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78933" y="6504987"/>
            <a:ext cx="1342614" cy="243781"/>
          </a:xfrm>
          <a:prstGeom prst="rect">
            <a:avLst/>
          </a:prstGeom>
        </p:spPr>
      </p:pic>
      <p:pic>
        <p:nvPicPr>
          <p:cNvPr id="14" name="Picture 13">
            <a:extLst>
              <a:ext uri="{FF2B5EF4-FFF2-40B4-BE49-F238E27FC236}">
                <a16:creationId xmlns:a16="http://schemas.microsoft.com/office/drawing/2014/main" id="{1A7BB24F-F198-1F03-7BE4-9736EC124C4B}"/>
              </a:ext>
            </a:extLst>
          </p:cNvPr>
          <p:cNvPicPr>
            <a:picLocks noChangeAspect="1"/>
          </p:cNvPicPr>
          <p:nvPr/>
        </p:nvPicPr>
        <p:blipFill>
          <a:blip r:embed="rId6"/>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059915642"/>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160817013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3_cobranded_blank">
    <p:bg>
      <p:bgRef idx="1001">
        <a:schemeClr val="bg2"/>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Rectangle 4">
            <a:extLst>
              <a:ext uri="{FF2B5EF4-FFF2-40B4-BE49-F238E27FC236}">
                <a16:creationId xmlns:a16="http://schemas.microsoft.com/office/drawing/2014/main" id="{A0BAC40F-8C02-A3DA-CC8F-7A2637A3E273}"/>
              </a:ext>
            </a:extLst>
          </p:cNvPr>
          <p:cNvSpPr/>
          <p:nvPr/>
        </p:nvSpPr>
        <p:spPr>
          <a:xfrm>
            <a:off x="0" y="6435203"/>
            <a:ext cx="2938409" cy="397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7" name="Graphic 6">
            <a:extLst>
              <a:ext uri="{FF2B5EF4-FFF2-40B4-BE49-F238E27FC236}">
                <a16:creationId xmlns:a16="http://schemas.microsoft.com/office/drawing/2014/main" id="{1A501202-7DCF-09F6-F865-D356A3C23F7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78933" y="6504987"/>
            <a:ext cx="1342614" cy="243781"/>
          </a:xfrm>
          <a:prstGeom prst="rect">
            <a:avLst/>
          </a:prstGeom>
        </p:spPr>
      </p:pic>
      <p:pic>
        <p:nvPicPr>
          <p:cNvPr id="9" name="Picture 8">
            <a:extLst>
              <a:ext uri="{FF2B5EF4-FFF2-40B4-BE49-F238E27FC236}">
                <a16:creationId xmlns:a16="http://schemas.microsoft.com/office/drawing/2014/main" id="{1DA15B70-3B43-625B-755E-E3D1FE140B90}"/>
              </a:ext>
            </a:extLst>
          </p:cNvPr>
          <p:cNvPicPr>
            <a:picLocks noChangeAspect="1"/>
          </p:cNvPicPr>
          <p:nvPr/>
        </p:nvPicPr>
        <p:blipFill>
          <a:blip r:embed="rId4"/>
          <a:srcRect l="10463" t="10112" r="11948" b="10381"/>
          <a:stretch/>
        </p:blipFill>
        <p:spPr>
          <a:xfrm>
            <a:off x="1779787" y="6405734"/>
            <a:ext cx="729004" cy="408490"/>
          </a:xfrm>
          <a:prstGeom prst="rect">
            <a:avLst/>
          </a:prstGeom>
        </p:spPr>
      </p:pic>
    </p:spTree>
    <p:extLst>
      <p:ext uri="{BB962C8B-B14F-4D97-AF65-F5344CB8AC3E}">
        <p14:creationId xmlns:p14="http://schemas.microsoft.com/office/powerpoint/2010/main" val="1458709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4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8" name="Picture 7">
            <a:extLst>
              <a:ext uri="{FF2B5EF4-FFF2-40B4-BE49-F238E27FC236}">
                <a16:creationId xmlns:a16="http://schemas.microsoft.com/office/drawing/2014/main" id="{1053BAC5-13DD-AFCE-591B-299121C30DFE}"/>
              </a:ext>
            </a:extLst>
          </p:cNvPr>
          <p:cNvPicPr>
            <a:picLocks noChangeAspect="1"/>
          </p:cNvPicPr>
          <p:nvPr/>
        </p:nvPicPr>
        <p:blipFill>
          <a:blip r:embed="rId2"/>
          <a:srcRect l="11168" t="16113" r="11561" b="14410"/>
          <a:stretch/>
        </p:blipFill>
        <p:spPr>
          <a:xfrm>
            <a:off x="3833900" y="5454713"/>
            <a:ext cx="1551398" cy="753756"/>
          </a:xfrm>
          <a:prstGeom prst="rect">
            <a:avLst/>
          </a:prstGeom>
        </p:spPr>
      </p:pic>
      <p:pic>
        <p:nvPicPr>
          <p:cNvPr id="13" name="Graphic 12">
            <a:extLst>
              <a:ext uri="{FF2B5EF4-FFF2-40B4-BE49-F238E27FC236}">
                <a16:creationId xmlns:a16="http://schemas.microsoft.com/office/drawing/2014/main" id="{0AFC8251-4B9D-326E-DF8B-0D92B0019A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8" y="5553899"/>
            <a:ext cx="3058757" cy="555384"/>
          </a:xfrm>
          <a:prstGeom prst="rect">
            <a:avLst/>
          </a:prstGeom>
        </p:spPr>
      </p:pic>
    </p:spTree>
    <p:extLst>
      <p:ext uri="{BB962C8B-B14F-4D97-AF65-F5344CB8AC3E}">
        <p14:creationId xmlns:p14="http://schemas.microsoft.com/office/powerpoint/2010/main" val="302903503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5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[Call to action]</a:t>
            </a:r>
          </a:p>
        </p:txBody>
      </p:sp>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14" name="Graphic 13">
            <a:extLst>
              <a:ext uri="{FF2B5EF4-FFF2-40B4-BE49-F238E27FC236}">
                <a16:creationId xmlns:a16="http://schemas.microsoft.com/office/drawing/2014/main" id="{B3A3C903-B10F-ADE2-9019-803ABB94BA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8558" y="5720102"/>
            <a:ext cx="3058756" cy="555384"/>
          </a:xfrm>
          <a:prstGeom prst="rect">
            <a:avLst/>
          </a:prstGeom>
        </p:spPr>
      </p:pic>
      <p:pic>
        <p:nvPicPr>
          <p:cNvPr id="15" name="Picture 14">
            <a:extLst>
              <a:ext uri="{FF2B5EF4-FFF2-40B4-BE49-F238E27FC236}">
                <a16:creationId xmlns:a16="http://schemas.microsoft.com/office/drawing/2014/main" id="{09A15ECB-A300-8270-9183-9481833815F4}"/>
              </a:ext>
            </a:extLst>
          </p:cNvPr>
          <p:cNvPicPr>
            <a:picLocks noChangeAspect="1"/>
          </p:cNvPicPr>
          <p:nvPr/>
        </p:nvPicPr>
        <p:blipFill>
          <a:blip r:embed="rId4"/>
          <a:srcRect l="10463" t="10112" r="11948" b="10381"/>
          <a:stretch/>
        </p:blipFill>
        <p:spPr>
          <a:xfrm>
            <a:off x="3976098" y="5582056"/>
            <a:ext cx="1483882" cy="831476"/>
          </a:xfrm>
          <a:prstGeom prst="rect">
            <a:avLst/>
          </a:prstGeom>
        </p:spPr>
      </p:pic>
    </p:spTree>
    <p:extLst>
      <p:ext uri="{BB962C8B-B14F-4D97-AF65-F5344CB8AC3E}">
        <p14:creationId xmlns:p14="http://schemas.microsoft.com/office/powerpoint/2010/main" val="163363875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ection Header with Dark Sidebar">
    <p:bg>
      <p:bgRef idx="1001">
        <a:schemeClr val="bg1"/>
      </p:bgRef>
    </p:bg>
    <p:spTree>
      <p:nvGrpSpPr>
        <p:cNvPr id="1" name=""/>
        <p:cNvGrpSpPr/>
        <p:nvPr/>
      </p:nvGrpSpPr>
      <p:grpSpPr>
        <a:xfrm>
          <a:off x="0" y="0"/>
          <a:ext cx="0" cy="0"/>
          <a:chOff x="0" y="0"/>
          <a:chExt cx="0" cy="0"/>
        </a:xfrm>
      </p:grpSpPr>
      <p:sp>
        <p:nvSpPr>
          <p:cNvPr id="7" name="Static Light Bkgd">
            <a:extLst>
              <a:ext uri="{FF2B5EF4-FFF2-40B4-BE49-F238E27FC236}">
                <a16:creationId xmlns:a16="http://schemas.microsoft.com/office/drawing/2014/main" id="{D1093FDC-ACBE-C97A-79EC-30B506F35131}"/>
              </a:ext>
            </a:extLst>
          </p:cNvPr>
          <p:cNvSpPr>
            <a:spLocks noGrp="1" noRot="1" noMove="1" noResize="1" noEditPoints="1" noAdjustHandles="1" noChangeArrowheads="1" noChangeShapeType="1"/>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lock Bkgd">
            <a:extLst>
              <a:ext uri="{FF2B5EF4-FFF2-40B4-BE49-F238E27FC236}">
                <a16:creationId xmlns:a16="http://schemas.microsoft.com/office/drawing/2014/main" id="{61051253-1566-C6AD-277E-C41693FE3B9F}"/>
              </a:ext>
            </a:extLst>
          </p:cNvPr>
          <p:cNvSpPr>
            <a:spLocks noGrp="1" noRot="1" noMove="1" noResize="1" noEditPoints="1" noAdjustHandles="1" noChangeArrowheads="1" noChangeShapeType="1"/>
          </p:cNvSpPr>
          <p:nvPr/>
        </p:nvSpPr>
        <p:spPr>
          <a:xfrm>
            <a:off x="0" y="0"/>
            <a:ext cx="400291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err="1"/>
          </a:p>
        </p:txBody>
      </p:sp>
      <p:cxnSp>
        <p:nvCxnSpPr>
          <p:cNvPr id="16" name="Base Rule">
            <a:extLst>
              <a:ext uri="{FF2B5EF4-FFF2-40B4-BE49-F238E27FC236}">
                <a16:creationId xmlns:a16="http://schemas.microsoft.com/office/drawing/2014/main" id="{A76E5B64-AFD0-1002-8187-608F612A25A9}"/>
              </a:ext>
            </a:extLst>
          </p:cNvPr>
          <p:cNvCxnSpPr>
            <a:cxnSpLocks noGrp="1" noRot="1" noMove="1" noResize="1" noEditPoints="1" noAdjustHandles="1" noChangeArrowheads="1" noChangeShapeType="1"/>
          </p:cNvCxnSpPr>
          <p:nvPr/>
        </p:nvCxnSpPr>
        <p:spPr>
          <a:xfrm>
            <a:off x="4237038" y="6395755"/>
            <a:ext cx="7662863"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sp>
        <p:nvSpPr>
          <p:cNvPr id="27" name="Slide Number Placeholder">
            <a:extLst>
              <a:ext uri="{FF2B5EF4-FFF2-40B4-BE49-F238E27FC236}">
                <a16:creationId xmlns:a16="http://schemas.microsoft.com/office/drawing/2014/main" id="{6FB508FF-12E5-30CD-260F-1D79AD32367C}"/>
              </a:ext>
            </a:extLst>
          </p:cNvPr>
          <p:cNvSpPr>
            <a:spLocks noGrp="1" noRot="1" noMove="1" noResize="1" noEditPoints="1" noAdjustHandles="1" noChangeArrowheads="1" noChangeShapeType="1"/>
          </p:cNvSpPr>
          <p:nvPr>
            <p:ph type="sldNum" sz="quarter" idx="12"/>
          </p:nvPr>
        </p:nvSpPr>
        <p:spPr/>
        <p:txBody>
          <a:bodyPr/>
          <a:lstStyle/>
          <a:p>
            <a:fld id="{3E04DF46-C0DC-4ADC-9A6F-918CC4703A43}" type="slidenum">
              <a:rPr lang="en-GB" smtClean="0"/>
              <a:pPr/>
              <a:t>‹#›</a:t>
            </a:fld>
            <a:endParaRPr lang="en-GB"/>
          </a:p>
        </p:txBody>
      </p:sp>
      <p:sp>
        <p:nvSpPr>
          <p:cNvPr id="14" name="Copyright Line">
            <a:extLst>
              <a:ext uri="{FF2B5EF4-FFF2-40B4-BE49-F238E27FC236}">
                <a16:creationId xmlns:a16="http://schemas.microsoft.com/office/drawing/2014/main" id="{ABBC6E03-863D-FD63-7C57-491D7ADA71AD}"/>
              </a:ext>
            </a:extLst>
          </p:cNvPr>
          <p:cNvSpPr txBox="1">
            <a:spLocks noGrp="1" noRot="1" noMove="1" noResize="1" noEditPoints="1" noAdjustHandles="1" noChangeArrowheads="1" noChangeShapeType="1"/>
          </p:cNvSpPr>
          <p:nvPr/>
        </p:nvSpPr>
        <p:spPr>
          <a:xfrm>
            <a:off x="9167809" y="6526850"/>
            <a:ext cx="2268453"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a:t>
            </a:r>
            <a:fld id="{92E70860-886D-4303-B2B5-BD1295E1FD39}" type="datetimeyyyy">
              <a:rPr lang="en-US" sz="700" smtClean="0">
                <a:solidFill>
                  <a:schemeClr val="tx1">
                    <a:lumMod val="40000"/>
                    <a:lumOff val="60000"/>
                  </a:schemeClr>
                </a:solidFill>
              </a:rPr>
              <a:t>2025</a:t>
            </a:fld>
            <a:r>
              <a:rPr lang="en-US" sz="700">
                <a:solidFill>
                  <a:schemeClr val="tx1">
                    <a:lumMod val="40000"/>
                    <a:lumOff val="60000"/>
                  </a:schemeClr>
                </a:solidFill>
              </a:rPr>
              <a:t> Nielsen Consumer LLC. All Rights Reserved.</a:t>
            </a:r>
          </a:p>
        </p:txBody>
      </p:sp>
      <p:sp>
        <p:nvSpPr>
          <p:cNvPr id="10" name="Source Placeholder">
            <a:extLst>
              <a:ext uri="{FF2B5EF4-FFF2-40B4-BE49-F238E27FC236}">
                <a16:creationId xmlns:a16="http://schemas.microsoft.com/office/drawing/2014/main" id="{77FED749-9C39-81DD-7428-E91EAF740A97}"/>
              </a:ext>
            </a:extLst>
          </p:cNvPr>
          <p:cNvSpPr>
            <a:spLocks noGrp="1" noRot="1" noMove="1" noResize="1" noEditPoints="1" noAdjustHandles="1" noChangeArrowheads="1" noChangeShapeType="1"/>
          </p:cNvSpPr>
          <p:nvPr>
            <p:ph type="body" sz="quarter" idx="14" hasCustomPrompt="1"/>
          </p:nvPr>
        </p:nvSpPr>
        <p:spPr>
          <a:xfrm>
            <a:off x="4237036" y="6108700"/>
            <a:ext cx="7662864" cy="194127"/>
          </a:xfrm>
        </p:spPr>
        <p:txBody>
          <a:bodyPr lIns="0" tIns="0" rIns="0" bIns="0" anchor="b" anchorCtr="0">
            <a:noAutofit/>
          </a:bodyPr>
          <a:lstStyle>
            <a:lvl1pPr marL="0" indent="0">
              <a:buNone/>
              <a:defRPr lang="en-GB" sz="800" dirty="0">
                <a:solidFill>
                  <a:srgbClr val="B3B3B3"/>
                </a:solidFill>
              </a:defRPr>
            </a:lvl1pPr>
          </a:lstStyle>
          <a:p>
            <a:pPr marL="171450" lvl="0" indent="-171450">
              <a:spcBef>
                <a:spcPts val="0"/>
              </a:spcBef>
              <a:spcAft>
                <a:spcPts val="0"/>
              </a:spcAft>
            </a:pPr>
            <a:r>
              <a:rPr lang="en-GB"/>
              <a:t>Source, footnote</a:t>
            </a:r>
          </a:p>
        </p:txBody>
      </p:sp>
      <p:sp>
        <p:nvSpPr>
          <p:cNvPr id="13" name="Content Placeholder">
            <a:extLst>
              <a:ext uri="{FF2B5EF4-FFF2-40B4-BE49-F238E27FC236}">
                <a16:creationId xmlns:a16="http://schemas.microsoft.com/office/drawing/2014/main" id="{4EA26CDB-5FFD-8E65-BB9F-B583607F097C}"/>
              </a:ext>
            </a:extLst>
          </p:cNvPr>
          <p:cNvSpPr>
            <a:spLocks noGrp="1" noRot="1" noMove="1" noResize="1" noEditPoints="1" noAdjustHandles="1" noChangeArrowheads="1" noChangeShapeType="1"/>
          </p:cNvSpPr>
          <p:nvPr>
            <p:ph sz="quarter" idx="15"/>
          </p:nvPr>
        </p:nvSpPr>
        <p:spPr>
          <a:xfrm>
            <a:off x="4237038" y="1219200"/>
            <a:ext cx="7662862" cy="44577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Placeholder">
            <a:extLst>
              <a:ext uri="{FF2B5EF4-FFF2-40B4-BE49-F238E27FC236}">
                <a16:creationId xmlns:a16="http://schemas.microsoft.com/office/drawing/2014/main" id="{811C7246-8A71-F257-DB0D-3E1F23CE6970}"/>
              </a:ext>
            </a:extLst>
          </p:cNvPr>
          <p:cNvSpPr>
            <a:spLocks noGrp="1" noRot="1" noMove="1" noResize="1" noEditPoints="1" noAdjustHandles="1" noChangeArrowheads="1" noChangeShapeType="1"/>
          </p:cNvSpPr>
          <p:nvPr>
            <p:ph type="body" idx="1" hasCustomPrompt="1"/>
          </p:nvPr>
        </p:nvSpPr>
        <p:spPr>
          <a:xfrm>
            <a:off x="292100" y="3945964"/>
            <a:ext cx="3409043" cy="1500187"/>
          </a:xfrm>
        </p:spPr>
        <p:txBody>
          <a:bodyPr>
            <a:no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add section subtitle</a:t>
            </a:r>
          </a:p>
        </p:txBody>
      </p:sp>
      <p:sp>
        <p:nvSpPr>
          <p:cNvPr id="2" name="Title Placeholder">
            <a:extLst>
              <a:ext uri="{FF2B5EF4-FFF2-40B4-BE49-F238E27FC236}">
                <a16:creationId xmlns:a16="http://schemas.microsoft.com/office/drawing/2014/main" id="{D9E3A23B-F3DB-B7EF-DCB8-D944C23E6D3B}"/>
              </a:ext>
            </a:extLst>
          </p:cNvPr>
          <p:cNvSpPr>
            <a:spLocks noGrp="1" noRot="1" noMove="1" noResize="1" noEditPoints="1" noAdjustHandles="1" noChangeArrowheads="1" noChangeShapeType="1"/>
          </p:cNvSpPr>
          <p:nvPr>
            <p:ph type="title" hasCustomPrompt="1"/>
          </p:nvPr>
        </p:nvSpPr>
        <p:spPr>
          <a:xfrm>
            <a:off x="292100" y="1219200"/>
            <a:ext cx="3409043" cy="2401887"/>
          </a:xfrm>
        </p:spPr>
        <p:txBody>
          <a:bodyPr anchor="b">
            <a:noAutofit/>
          </a:bodyPr>
          <a:lstStyle>
            <a:lvl1pPr>
              <a:defRPr sz="4400">
                <a:solidFill>
                  <a:schemeClr val="bg1"/>
                </a:solidFill>
              </a:defRPr>
            </a:lvl1pPr>
          </a:lstStyle>
          <a:p>
            <a:r>
              <a:rPr lang="en-US"/>
              <a:t>Section header</a:t>
            </a:r>
            <a:endParaRPr lang="en-GB"/>
          </a:p>
        </p:txBody>
      </p:sp>
      <p:pic>
        <p:nvPicPr>
          <p:cNvPr id="8" name="NIQ GFK Lockup" hidden="1">
            <a:extLst>
              <a:ext uri="{FF2B5EF4-FFF2-40B4-BE49-F238E27FC236}">
                <a16:creationId xmlns:a16="http://schemas.microsoft.com/office/drawing/2014/main" id="{23E903F1-B6FB-BED6-3501-293C1130DA4F}"/>
              </a:ext>
            </a:extLst>
          </p:cNvPr>
          <p:cNvPicPr>
            <a:picLocks noGrp="1" noRot="1" noMove="1" noResize="1" noEditPoints="1" noAdjustHandles="1" noChangeArrowheads="1" noChangeShapeType="1" noCrop="1"/>
          </p:cNvPicPr>
          <p:nvPr/>
        </p:nvPicPr>
        <p:blipFill rotWithShape="1">
          <a:blip r:embed="rId2"/>
          <a:srcRect l="23" r="23"/>
          <a:stretch/>
        </p:blipFill>
        <p:spPr>
          <a:xfrm>
            <a:off x="302626" y="6462285"/>
            <a:ext cx="906224" cy="329184"/>
          </a:xfrm>
          <a:prstGeom prst="rect">
            <a:avLst/>
          </a:prstGeom>
        </p:spPr>
      </p:pic>
      <p:pic>
        <p:nvPicPr>
          <p:cNvPr id="5" name="NielsenIQ logo+wordmark" descr="A blue text on a black background&#10;&#10;Description automatically generated" hidden="1">
            <a:extLst>
              <a:ext uri="{FF2B5EF4-FFF2-40B4-BE49-F238E27FC236}">
                <a16:creationId xmlns:a16="http://schemas.microsoft.com/office/drawing/2014/main" id="{E5214B10-6ABB-0EB3-4E33-9E9E477DD1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90130" y="6495154"/>
            <a:ext cx="781433" cy="269593"/>
          </a:xfrm>
          <a:prstGeom prst="rect">
            <a:avLst/>
          </a:prstGeom>
        </p:spPr>
      </p:pic>
      <p:pic>
        <p:nvPicPr>
          <p:cNvPr id="12" name="Graphic 11">
            <a:extLst>
              <a:ext uri="{FF2B5EF4-FFF2-40B4-BE49-F238E27FC236}">
                <a16:creationId xmlns:a16="http://schemas.microsoft.com/office/drawing/2014/main" id="{219385F1-1808-C50C-9BC2-1227CE96D1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092" y="6498837"/>
            <a:ext cx="1342617" cy="243781"/>
          </a:xfrm>
          <a:prstGeom prst="rect">
            <a:avLst/>
          </a:prstGeom>
        </p:spPr>
      </p:pic>
      <p:pic>
        <p:nvPicPr>
          <p:cNvPr id="15" name="Picture 14">
            <a:extLst>
              <a:ext uri="{FF2B5EF4-FFF2-40B4-BE49-F238E27FC236}">
                <a16:creationId xmlns:a16="http://schemas.microsoft.com/office/drawing/2014/main" id="{F6DF9B74-2F24-0321-E8CD-CC0C764534C4}"/>
              </a:ext>
            </a:extLst>
          </p:cNvPr>
          <p:cNvPicPr>
            <a:picLocks noChangeAspect="1"/>
          </p:cNvPicPr>
          <p:nvPr/>
        </p:nvPicPr>
        <p:blipFill>
          <a:blip r:embed="rId6"/>
          <a:srcRect l="11168" t="16113" r="11561" b="14410"/>
          <a:stretch/>
        </p:blipFill>
        <p:spPr>
          <a:xfrm>
            <a:off x="4219154" y="6453737"/>
            <a:ext cx="749597" cy="364196"/>
          </a:xfrm>
          <a:prstGeom prst="rect">
            <a:avLst/>
          </a:prstGeom>
        </p:spPr>
      </p:pic>
    </p:spTree>
    <p:extLst>
      <p:ext uri="{BB962C8B-B14F-4D97-AF65-F5344CB8AC3E}">
        <p14:creationId xmlns:p14="http://schemas.microsoft.com/office/powerpoint/2010/main" val="217104019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D1F3F95-8F1D-9A9D-41FB-B771E1512249}"/>
              </a:ext>
            </a:extLst>
          </p:cNvPr>
          <p:cNvSpPr>
            <a:spLocks noGrp="1" noRot="1" noMove="1" noResize="1" noEditPoints="1" noAdjustHandles="1" noChangeArrowheads="1" noChangeShapeType="1"/>
          </p:cNvSpPr>
          <p:nvPr>
            <p:ph type="sldNum" sz="quarter" idx="12"/>
          </p:nvPr>
        </p:nvSpPr>
        <p:spPr/>
        <p:txBody>
          <a:bodyPr/>
          <a:lstStyle/>
          <a:p>
            <a:fld id="{3E04DF46-C0DC-4ADC-9A6F-918CC4703A43}" type="slidenum">
              <a:rPr lang="en-GB" smtClean="0"/>
              <a:t>‹#›</a:t>
            </a:fld>
            <a:endParaRPr lang="en-GB"/>
          </a:p>
        </p:txBody>
      </p:sp>
      <p:sp>
        <p:nvSpPr>
          <p:cNvPr id="5" name="Footer Placeholder">
            <a:extLst>
              <a:ext uri="{FF2B5EF4-FFF2-40B4-BE49-F238E27FC236}">
                <a16:creationId xmlns:a16="http://schemas.microsoft.com/office/drawing/2014/main" id="{9F5B23B2-FEF2-DCC0-334E-3B80B3A03AE6}"/>
              </a:ext>
            </a:extLst>
          </p:cNvPr>
          <p:cNvSpPr>
            <a:spLocks noGrp="1" noRot="1" noMove="1" noResize="1" noEditPoints="1" noAdjustHandles="1" noChangeArrowheads="1" noChangeShapeType="1"/>
          </p:cNvSpPr>
          <p:nvPr>
            <p:ph type="ftr" sz="quarter" idx="11"/>
          </p:nvPr>
        </p:nvSpPr>
        <p:spPr/>
        <p:txBody>
          <a:bodyPr/>
          <a:lstStyle/>
          <a:p>
            <a:endParaRPr lang="en-GB"/>
          </a:p>
        </p:txBody>
      </p:sp>
      <p:sp>
        <p:nvSpPr>
          <p:cNvPr id="4" name="Date Placeholder">
            <a:extLst>
              <a:ext uri="{FF2B5EF4-FFF2-40B4-BE49-F238E27FC236}">
                <a16:creationId xmlns:a16="http://schemas.microsoft.com/office/drawing/2014/main" id="{35847737-8381-A612-E054-E1C098244CD5}"/>
              </a:ext>
            </a:extLst>
          </p:cNvPr>
          <p:cNvSpPr>
            <a:spLocks noGrp="1" noRot="1" noMove="1" noResize="1" noEditPoints="1" noAdjustHandles="1" noChangeArrowheads="1" noChangeShapeType="1"/>
          </p:cNvSpPr>
          <p:nvPr>
            <p:ph type="dt" sz="half" idx="10"/>
          </p:nvPr>
        </p:nvSpPr>
        <p:spPr/>
        <p:txBody>
          <a:bodyPr/>
          <a:lstStyle/>
          <a:p>
            <a:fld id="{96FE6D9B-E395-4A22-A7DB-AC096A22C7CA}" type="datetime1">
              <a:rPr lang="en-GB" smtClean="0"/>
              <a:t>12/06/2025</a:t>
            </a:fld>
            <a:endParaRPr lang="en-GB"/>
          </a:p>
        </p:txBody>
      </p:sp>
      <p:sp>
        <p:nvSpPr>
          <p:cNvPr id="13" name="Source Placeholder">
            <a:extLst>
              <a:ext uri="{FF2B5EF4-FFF2-40B4-BE49-F238E27FC236}">
                <a16:creationId xmlns:a16="http://schemas.microsoft.com/office/drawing/2014/main" id="{81E36804-955F-07A1-88DF-9B603E5E262A}"/>
              </a:ext>
            </a:extLst>
          </p:cNvPr>
          <p:cNvSpPr>
            <a:spLocks noGrp="1"/>
          </p:cNvSpPr>
          <p:nvPr>
            <p:ph type="body" sz="quarter" idx="14" hasCustomPrompt="1"/>
          </p:nvPr>
        </p:nvSpPr>
        <p:spPr>
          <a:xfrm>
            <a:off x="292100" y="6108700"/>
            <a:ext cx="11607800" cy="194127"/>
          </a:xfrm>
        </p:spPr>
        <p:txBody>
          <a:bodyPr lIns="0" tIns="0" rIns="0" bIns="0" anchor="b" anchorCtr="0">
            <a:noAutofit/>
          </a:bodyPr>
          <a:lstStyle>
            <a:lvl1pPr marL="0" indent="0">
              <a:buNone/>
              <a:defRPr lang="en-GB" sz="800" dirty="0">
                <a:solidFill>
                  <a:srgbClr val="B3B3B3"/>
                </a:solidFill>
              </a:defRPr>
            </a:lvl1pPr>
          </a:lstStyle>
          <a:p>
            <a:pPr marL="171450" lvl="0" indent="-171450">
              <a:spcBef>
                <a:spcPts val="0"/>
              </a:spcBef>
              <a:spcAft>
                <a:spcPts val="0"/>
              </a:spcAft>
            </a:pPr>
            <a:r>
              <a:rPr lang="en-GB"/>
              <a:t>Source, footnote</a:t>
            </a:r>
          </a:p>
        </p:txBody>
      </p:sp>
      <p:sp>
        <p:nvSpPr>
          <p:cNvPr id="3" name="Content Placeholder">
            <a:extLst>
              <a:ext uri="{FF2B5EF4-FFF2-40B4-BE49-F238E27FC236}">
                <a16:creationId xmlns:a16="http://schemas.microsoft.com/office/drawing/2014/main" id="{04974C89-D6D3-D29A-E142-BB21F4F82BF1}"/>
              </a:ext>
            </a:extLst>
          </p:cNvPr>
          <p:cNvSpPr>
            <a:spLocks noGrp="1" noRot="1" noMove="1" noResize="1" noEditPoints="1" noAdjustHandles="1" noChangeArrowheads="1" noChangeShapeType="1"/>
          </p:cNvSpPr>
          <p:nvPr>
            <p:ph idx="1" hasCustomPrompt="1"/>
          </p:nvPr>
        </p:nvSpPr>
        <p:spPr/>
        <p:txBody>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Placeholder">
            <a:extLst>
              <a:ext uri="{FF2B5EF4-FFF2-40B4-BE49-F238E27FC236}">
                <a16:creationId xmlns:a16="http://schemas.microsoft.com/office/drawing/2014/main" id="{D7CEFD0E-11F5-45EC-2759-A609F998C673}"/>
              </a:ext>
            </a:extLst>
          </p:cNvPr>
          <p:cNvSpPr>
            <a:spLocks noGrp="1" noRot="1" noMove="1" noResize="1" noEditPoints="1" noAdjustHandles="1" noChangeArrowheads="1" noChangeShapeType="1"/>
          </p:cNvSpPr>
          <p:nvPr>
            <p:ph type="body" sz="quarter" idx="13" hasCustomPrompt="1"/>
          </p:nvPr>
        </p:nvSpPr>
        <p:spPr>
          <a:xfrm>
            <a:off x="292100" y="579495"/>
            <a:ext cx="11607800" cy="436562"/>
          </a:xfrm>
        </p:spPr>
        <p:txBody>
          <a:bodyPr vert="horz" lIns="0" tIns="45720" rIns="0" bIns="45720" rtlCol="0">
            <a:noAutofit/>
          </a:bodyPr>
          <a:lstStyle>
            <a:lvl1pPr marL="0" indent="0">
              <a:buNone/>
              <a:defRPr kumimoji="0" lang="en-GB" b="0" i="0" u="none" strike="noStrike" cap="none" spc="0" normalizeH="0" baseline="0" dirty="0">
                <a:ln>
                  <a:noFill/>
                </a:ln>
                <a:solidFill>
                  <a:schemeClr val="tx1"/>
                </a:solidFill>
                <a:effectLst/>
                <a:uLnTx/>
                <a:uFillTx/>
                <a:latin typeface="Arial" panose="020B0604020202020204"/>
              </a:defRPr>
            </a:lvl1pPr>
          </a:lstStyle>
          <a:p>
            <a:pPr marL="171450" marR="0" lvl="0" indent="-171450" fontAlgn="auto">
              <a:spcBef>
                <a:spcPts val="0"/>
              </a:spcBef>
              <a:spcAft>
                <a:spcPts val="0"/>
              </a:spcAft>
              <a:buClrTx/>
              <a:buSzTx/>
              <a:tabLst/>
            </a:pPr>
            <a:r>
              <a:rPr lang="en-GB"/>
              <a:t>Insert your subtitle in Arial 16pt</a:t>
            </a:r>
          </a:p>
        </p:txBody>
      </p:sp>
      <p:sp>
        <p:nvSpPr>
          <p:cNvPr id="11" name="Title Placeholder">
            <a:extLst>
              <a:ext uri="{FF2B5EF4-FFF2-40B4-BE49-F238E27FC236}">
                <a16:creationId xmlns:a16="http://schemas.microsoft.com/office/drawing/2014/main" id="{063DF22F-A0F5-4EAA-7380-343ABC31C9B0}"/>
              </a:ext>
            </a:extLst>
          </p:cNvPr>
          <p:cNvSpPr>
            <a:spLocks noGrp="1" noRot="1" noMove="1" noResize="1" noEditPoints="1" noAdjustHandles="1" noChangeArrowheads="1" noChangeShapeType="1"/>
          </p:cNvSpPr>
          <p:nvPr>
            <p:ph type="title" hasCustomPrompt="1"/>
          </p:nvPr>
        </p:nvSpPr>
        <p:spPr/>
        <p:txBody>
          <a:bodyPr/>
          <a:lstStyle/>
          <a:p>
            <a:r>
              <a:rPr lang="en-US"/>
              <a:t>Insert your slide title in Arial Bold 20pt</a:t>
            </a:r>
            <a:endParaRPr lang="en-GB"/>
          </a:p>
        </p:txBody>
      </p:sp>
    </p:spTree>
    <p:extLst>
      <p:ext uri="{BB962C8B-B14F-4D97-AF65-F5344CB8AC3E}">
        <p14:creationId xmlns:p14="http://schemas.microsoft.com/office/powerpoint/2010/main" val="331868099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Layout 11">
    <p:bg>
      <p:bgPr>
        <a:solidFill>
          <a:schemeClr val="bg1"/>
        </a:solidFill>
        <a:effectLst/>
      </p:bgPr>
    </p:bg>
    <p:spTree>
      <p:nvGrpSpPr>
        <p:cNvPr id="1" name=""/>
        <p:cNvGrpSpPr/>
        <p:nvPr/>
      </p:nvGrpSpPr>
      <p:grpSpPr>
        <a:xfrm>
          <a:off x="0" y="0"/>
          <a:ext cx="0" cy="0"/>
          <a:chOff x="0" y="0"/>
          <a:chExt cx="0" cy="0"/>
        </a:xfrm>
      </p:grpSpPr>
      <p:sp>
        <p:nvSpPr>
          <p:cNvPr id="4" name="Picture Placeholder 11">
            <a:extLst>
              <a:ext uri="{FF2B5EF4-FFF2-40B4-BE49-F238E27FC236}">
                <a16:creationId xmlns:a16="http://schemas.microsoft.com/office/drawing/2014/main" id="{3855D26F-47EF-8276-0CD5-24D0CFD123D6}"/>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5" name="Text Placeholder 16">
            <a:extLst>
              <a:ext uri="{FF2B5EF4-FFF2-40B4-BE49-F238E27FC236}">
                <a16:creationId xmlns:a16="http://schemas.microsoft.com/office/drawing/2014/main" id="{FB08FB49-F503-F0AD-7E75-D9AA661AEACC}"/>
              </a:ext>
            </a:extLst>
          </p:cNvPr>
          <p:cNvSpPr>
            <a:spLocks noGrp="1"/>
          </p:cNvSpPr>
          <p:nvPr>
            <p:ph type="body" sz="quarter" idx="14" hasCustomPrompt="1"/>
          </p:nvPr>
        </p:nvSpPr>
        <p:spPr>
          <a:xfrm>
            <a:off x="-530161" y="19178"/>
            <a:ext cx="5547380" cy="5547380"/>
          </a:xfrm>
          <a:prstGeom prst="ellipse">
            <a:avLst/>
          </a:prstGeom>
          <a:solidFill>
            <a:schemeClr val="tx2"/>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6" name="Rectangle 5">
            <a:extLst>
              <a:ext uri="{FF2B5EF4-FFF2-40B4-BE49-F238E27FC236}">
                <a16:creationId xmlns:a16="http://schemas.microsoft.com/office/drawing/2014/main" id="{D87D6E99-85F6-8F21-1293-09B9A2F81E79}"/>
              </a:ext>
            </a:extLst>
          </p:cNvPr>
          <p:cNvSpPr/>
          <p:nvPr userDrawn="1"/>
        </p:nvSpPr>
        <p:spPr>
          <a:xfrm>
            <a:off x="19458" y="6067159"/>
            <a:ext cx="3982915" cy="34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Tree>
    <p:extLst>
      <p:ext uri="{BB962C8B-B14F-4D97-AF65-F5344CB8AC3E}">
        <p14:creationId xmlns:p14="http://schemas.microsoft.com/office/powerpoint/2010/main" val="183122374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Layout 12">
    <p:bg>
      <p:bgPr>
        <a:solidFill>
          <a:schemeClr val="bg1"/>
        </a:solidFill>
        <a:effectLst/>
      </p:bgPr>
    </p:bg>
    <p:spTree>
      <p:nvGrpSpPr>
        <p:cNvPr id="1" name=""/>
        <p:cNvGrpSpPr/>
        <p:nvPr/>
      </p:nvGrpSpPr>
      <p:grpSpPr>
        <a:xfrm>
          <a:off x="0" y="0"/>
          <a:ext cx="0" cy="0"/>
          <a:chOff x="0" y="0"/>
          <a:chExt cx="0" cy="0"/>
        </a:xfrm>
      </p:grpSpPr>
      <p:sp>
        <p:nvSpPr>
          <p:cNvPr id="4" name="Picture Placeholder 11">
            <a:extLst>
              <a:ext uri="{FF2B5EF4-FFF2-40B4-BE49-F238E27FC236}">
                <a16:creationId xmlns:a16="http://schemas.microsoft.com/office/drawing/2014/main" id="{727F5D2E-92D3-BB4B-D927-4BC4B5A76FDB}"/>
              </a:ext>
            </a:extLst>
          </p:cNvPr>
          <p:cNvSpPr>
            <a:spLocks noGrp="1"/>
          </p:cNvSpPr>
          <p:nvPr>
            <p:ph type="pic" sz="quarter" idx="13" hasCustomPrompt="1"/>
          </p:nvPr>
        </p:nvSpPr>
        <p:spPr>
          <a:xfrm>
            <a:off x="4002373" y="0"/>
            <a:ext cx="8189625" cy="6858000"/>
          </a:xfrm>
          <a:prstGeom prst="rect">
            <a:avLst/>
          </a:prstGeom>
          <a:solidFill>
            <a:schemeClr val="tx1"/>
          </a:solidFill>
        </p:spPr>
        <p:txBody>
          <a:bodyPr anchor="ctr" anchorCtr="0"/>
          <a:lstStyle>
            <a:lvl1pPr marL="0" indent="0" algn="ctr">
              <a:buNone/>
              <a:defRPr>
                <a:solidFill>
                  <a:schemeClr val="bg1"/>
                </a:solidFill>
                <a:latin typeface="HK Grotesk" pitchFamily="50" charset="0"/>
              </a:defRPr>
            </a:lvl1pPr>
          </a:lstStyle>
          <a:p>
            <a:r>
              <a:rPr lang="en-US"/>
              <a:t>Click picture icon to add picture</a:t>
            </a:r>
          </a:p>
        </p:txBody>
      </p:sp>
      <p:sp>
        <p:nvSpPr>
          <p:cNvPr id="5" name="Text Placeholder 16">
            <a:extLst>
              <a:ext uri="{FF2B5EF4-FFF2-40B4-BE49-F238E27FC236}">
                <a16:creationId xmlns:a16="http://schemas.microsoft.com/office/drawing/2014/main" id="{DDEAAC7F-95A7-5B1B-1EF9-71555728433E}"/>
              </a:ext>
            </a:extLst>
          </p:cNvPr>
          <p:cNvSpPr>
            <a:spLocks noGrp="1"/>
          </p:cNvSpPr>
          <p:nvPr>
            <p:ph type="body" sz="quarter" idx="14" hasCustomPrompt="1"/>
          </p:nvPr>
        </p:nvSpPr>
        <p:spPr>
          <a:xfrm>
            <a:off x="-530161" y="19178"/>
            <a:ext cx="5547380" cy="5547380"/>
          </a:xfrm>
          <a:prstGeom prst="ellipse">
            <a:avLst/>
          </a:prstGeom>
          <a:solidFill>
            <a:schemeClr val="accent1"/>
          </a:solidFill>
        </p:spPr>
        <p:txBody>
          <a:bodyPr tIns="0" bIns="0" anchor="ctr" anchorCtr="0"/>
          <a:lstStyle>
            <a:lvl1pPr marL="0" indent="0" algn="l">
              <a:buFont typeface="Arial" panose="020B0604020202020204" pitchFamily="34" charset="0"/>
              <a:buNone/>
              <a:defRPr sz="3600" b="1">
                <a:solidFill>
                  <a:schemeClr val="bg1"/>
                </a:solidFill>
                <a:latin typeface="HK Grotesk SemiBold" pitchFamily="50" charset="0"/>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a:t>Insert your presentation title here maximum of four lines</a:t>
            </a:r>
          </a:p>
        </p:txBody>
      </p:sp>
      <p:sp>
        <p:nvSpPr>
          <p:cNvPr id="6" name="Rectangle 5">
            <a:extLst>
              <a:ext uri="{FF2B5EF4-FFF2-40B4-BE49-F238E27FC236}">
                <a16:creationId xmlns:a16="http://schemas.microsoft.com/office/drawing/2014/main" id="{6CB5DEE6-EF71-75A3-A491-D4249971804A}"/>
              </a:ext>
            </a:extLst>
          </p:cNvPr>
          <p:cNvSpPr/>
          <p:nvPr userDrawn="1"/>
        </p:nvSpPr>
        <p:spPr>
          <a:xfrm>
            <a:off x="19458" y="6067159"/>
            <a:ext cx="3982915" cy="34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Tree>
    <p:extLst>
      <p:ext uri="{BB962C8B-B14F-4D97-AF65-F5344CB8AC3E}">
        <p14:creationId xmlns:p14="http://schemas.microsoft.com/office/powerpoint/2010/main" val="33658772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1" name="Graphic 10">
            <a:extLst>
              <a:ext uri="{FF2B5EF4-FFF2-40B4-BE49-F238E27FC236}">
                <a16:creationId xmlns:a16="http://schemas.microsoft.com/office/drawing/2014/main" id="{41380CA0-6193-8DD2-8572-2061E980D8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8558" y="5720102"/>
            <a:ext cx="3058756" cy="555384"/>
          </a:xfrm>
          <a:prstGeom prst="rect">
            <a:avLst/>
          </a:prstGeom>
        </p:spPr>
      </p:pic>
      <p:pic>
        <p:nvPicPr>
          <p:cNvPr id="12" name="Picture 11">
            <a:extLst>
              <a:ext uri="{FF2B5EF4-FFF2-40B4-BE49-F238E27FC236}">
                <a16:creationId xmlns:a16="http://schemas.microsoft.com/office/drawing/2014/main" id="{B21F5EF7-6525-DA5E-C8D1-902CFBD2C728}"/>
              </a:ext>
            </a:extLst>
          </p:cNvPr>
          <p:cNvPicPr>
            <a:picLocks noChangeAspect="1"/>
          </p:cNvPicPr>
          <p:nvPr/>
        </p:nvPicPr>
        <p:blipFill>
          <a:blip r:embed="rId5"/>
          <a:srcRect l="10463" t="10112" r="11948" b="10381"/>
          <a:stretch/>
        </p:blipFill>
        <p:spPr>
          <a:xfrm>
            <a:off x="3976098" y="5582056"/>
            <a:ext cx="1483882" cy="831476"/>
          </a:xfrm>
          <a:prstGeom prst="rect">
            <a:avLst/>
          </a:prstGeom>
        </p:spPr>
      </p:pic>
    </p:spTree>
    <p:extLst>
      <p:ext uri="{BB962C8B-B14F-4D97-AF65-F5344CB8AC3E}">
        <p14:creationId xmlns:p14="http://schemas.microsoft.com/office/powerpoint/2010/main" val="2723898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Divider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sp>
        <p:nvSpPr>
          <p:cNvPr id="9" name="Title 1">
            <a:extLst>
              <a:ext uri="{FF2B5EF4-FFF2-40B4-BE49-F238E27FC236}">
                <a16:creationId xmlns:a16="http://schemas.microsoft.com/office/drawing/2014/main" id="{3FDD06FB-314A-F046-4BDF-B514745433ED}"/>
              </a:ext>
            </a:extLst>
          </p:cNvPr>
          <p:cNvSpPr>
            <a:spLocks noGrp="1"/>
          </p:cNvSpPr>
          <p:nvPr>
            <p:ph type="ctrTitle" hasCustomPrompt="1"/>
          </p:nvPr>
        </p:nvSpPr>
        <p:spPr>
          <a:xfrm>
            <a:off x="304800" y="320045"/>
            <a:ext cx="11122392" cy="756421"/>
          </a:xfrm>
          <a:prstGeom prst="rect">
            <a:avLst/>
          </a:prstGeom>
        </p:spPr>
        <p:txBody>
          <a:bodyPr anchor="b">
            <a:noAutofit/>
          </a:bodyPr>
          <a:lstStyle>
            <a:lvl1pPr algn="l">
              <a:defRPr sz="4000">
                <a:solidFill>
                  <a:schemeClr val="tx2"/>
                </a:solidFill>
                <a:latin typeface="HK Grotesk Black" pitchFamily="50" charset="0"/>
              </a:defRPr>
            </a:lvl1pPr>
          </a:lstStyle>
          <a:p>
            <a:r>
              <a:rPr lang="en-US"/>
              <a:t>Title</a:t>
            </a:r>
          </a:p>
        </p:txBody>
      </p:sp>
      <p:sp>
        <p:nvSpPr>
          <p:cNvPr id="10" name="Subtitle 2">
            <a:extLst>
              <a:ext uri="{FF2B5EF4-FFF2-40B4-BE49-F238E27FC236}">
                <a16:creationId xmlns:a16="http://schemas.microsoft.com/office/drawing/2014/main" id="{206D4B20-2941-71CE-290B-82F506206B2C}"/>
              </a:ext>
            </a:extLst>
          </p:cNvPr>
          <p:cNvSpPr>
            <a:spLocks noGrp="1"/>
          </p:cNvSpPr>
          <p:nvPr>
            <p:ph type="subTitle" idx="1" hasCustomPrompt="1"/>
          </p:nvPr>
        </p:nvSpPr>
        <p:spPr>
          <a:xfrm>
            <a:off x="304800" y="1081868"/>
            <a:ext cx="11122392" cy="508805"/>
          </a:xfrm>
          <a:prstGeom prst="rect">
            <a:avLst/>
          </a:prstGeom>
        </p:spPr>
        <p:txBody>
          <a:bodyPr>
            <a:noAutofit/>
          </a:bodyPr>
          <a:lstStyle>
            <a:lvl1pPr marL="0" indent="0" algn="l">
              <a:spcBef>
                <a:spcPts val="0"/>
              </a:spcBef>
              <a:spcAft>
                <a:spcPts val="0"/>
              </a:spcAft>
              <a:buNone/>
              <a:defRPr sz="2400" i="1">
                <a:solidFill>
                  <a:schemeClr val="tx2"/>
                </a:solidFill>
                <a:latin typeface="HK Grotesk Semi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Content Placeholder 3">
            <a:extLst>
              <a:ext uri="{FF2B5EF4-FFF2-40B4-BE49-F238E27FC236}">
                <a16:creationId xmlns:a16="http://schemas.microsoft.com/office/drawing/2014/main" id="{CC5200FC-C840-AD8B-3408-D8626D89D812}"/>
              </a:ext>
            </a:extLst>
          </p:cNvPr>
          <p:cNvSpPr>
            <a:spLocks noGrp="1"/>
          </p:cNvSpPr>
          <p:nvPr>
            <p:ph sz="quarter" idx="10"/>
          </p:nvPr>
        </p:nvSpPr>
        <p:spPr>
          <a:xfrm>
            <a:off x="304800" y="1771697"/>
            <a:ext cx="11122025" cy="4165600"/>
          </a:xfrm>
          <a:prstGeom prst="rect">
            <a:avLst/>
          </a:prstGeom>
        </p:spPr>
        <p:txBody>
          <a:bodyPr/>
          <a:lstStyle>
            <a:lvl1pPr>
              <a:defRPr>
                <a:solidFill>
                  <a:schemeClr val="tx2"/>
                </a:solidFill>
                <a:latin typeface="HK Grotesk" pitchFamily="50" charset="0"/>
              </a:defRPr>
            </a:lvl1pPr>
            <a:lvl2pPr>
              <a:defRPr>
                <a:solidFill>
                  <a:schemeClr val="tx2"/>
                </a:solidFill>
                <a:latin typeface="HK Grotesk" pitchFamily="50" charset="0"/>
              </a:defRPr>
            </a:lvl2pPr>
            <a:lvl3pPr>
              <a:defRPr>
                <a:solidFill>
                  <a:schemeClr val="tx2"/>
                </a:solidFill>
                <a:latin typeface="HK Grotesk" pitchFamily="50" charset="0"/>
              </a:defRPr>
            </a:lvl3pPr>
            <a:lvl4pPr>
              <a:defRPr>
                <a:solidFill>
                  <a:schemeClr val="tx2"/>
                </a:solidFill>
                <a:latin typeface="HK Grotesk" pitchFamily="50" charset="0"/>
              </a:defRPr>
            </a:lvl4pPr>
            <a:lvl5pPr>
              <a:defRPr>
                <a:solidFill>
                  <a:schemeClr val="tx2"/>
                </a:solidFill>
                <a:latin typeface="HK Grotes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117488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41_Custom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C5FEE44-7A06-1DEF-AB6C-61EF67883E6B}"/>
              </a:ext>
            </a:extLst>
          </p:cNvPr>
          <p:cNvSpPr>
            <a:spLocks noGrp="1"/>
          </p:cNvSpPr>
          <p:nvPr>
            <p:ph type="sldNum" sz="quarter" idx="4"/>
          </p:nvPr>
        </p:nvSpPr>
        <p:spPr>
          <a:xfrm>
            <a:off x="11001569" y="6275936"/>
            <a:ext cx="901874"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tx2"/>
                </a:solidFill>
                <a:latin typeface="HK Grotesk"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mtClean="0"/>
              <a:pPr/>
              <a:t>‹#›</a:t>
            </a:fld>
            <a:endParaRPr lang="en-US"/>
          </a:p>
        </p:txBody>
      </p:sp>
    </p:spTree>
    <p:extLst>
      <p:ext uri="{BB962C8B-B14F-4D97-AF65-F5344CB8AC3E}">
        <p14:creationId xmlns:p14="http://schemas.microsoft.com/office/powerpoint/2010/main" val="288914519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3_Custom Layout">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0D6E0F-1D92-83A5-CC58-0300B45B7157}"/>
              </a:ext>
            </a:extLst>
          </p:cNvPr>
          <p:cNvSpPr/>
          <p:nvPr/>
        </p:nvSpPr>
        <p:spPr>
          <a:xfrm>
            <a:off x="3723588" y="6127423"/>
            <a:ext cx="8371002" cy="3881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5" name="Rectangle 4">
            <a:extLst>
              <a:ext uri="{FF2B5EF4-FFF2-40B4-BE49-F238E27FC236}">
                <a16:creationId xmlns:a16="http://schemas.microsoft.com/office/drawing/2014/main" id="{6879C9AA-7829-FA8F-FBA8-AFF2A8EE4FBC}"/>
              </a:ext>
            </a:extLst>
          </p:cNvPr>
          <p:cNvSpPr/>
          <p:nvPr/>
        </p:nvSpPr>
        <p:spPr>
          <a:xfrm>
            <a:off x="0" y="5886450"/>
            <a:ext cx="1276350" cy="971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latin typeface="HK Grotesk" pitchFamily="50" charset="0"/>
            </a:endParaRPr>
          </a:p>
        </p:txBody>
      </p:sp>
      <p:sp>
        <p:nvSpPr>
          <p:cNvPr id="10" name="Picture Placeholder 16">
            <a:extLst>
              <a:ext uri="{FF2B5EF4-FFF2-40B4-BE49-F238E27FC236}">
                <a16:creationId xmlns:a16="http://schemas.microsoft.com/office/drawing/2014/main" id="{276FF449-30E2-CB20-C474-95EFC471DD8A}"/>
              </a:ext>
            </a:extLst>
          </p:cNvPr>
          <p:cNvSpPr>
            <a:spLocks noGrp="1"/>
          </p:cNvSpPr>
          <p:nvPr>
            <p:ph type="pic" sz="quarter" idx="11"/>
          </p:nvPr>
        </p:nvSpPr>
        <p:spPr>
          <a:xfrm>
            <a:off x="4836664" y="2006364"/>
            <a:ext cx="1276350" cy="1275540"/>
          </a:xfrm>
          <a:prstGeom prst="ellipse">
            <a:avLst/>
          </a:prstGeom>
          <a:solidFill>
            <a:schemeClr val="bg1"/>
          </a:solidFill>
        </p:spPr>
        <p:txBody>
          <a:bodyPr/>
          <a:lstStyle>
            <a:lvl1pPr>
              <a:defRPr sz="1200">
                <a:solidFill>
                  <a:schemeClr val="bg1"/>
                </a:solidFill>
                <a:latin typeface="HK Grotesk" pitchFamily="50" charset="0"/>
              </a:defRPr>
            </a:lvl1pPr>
          </a:lstStyle>
          <a:p>
            <a:r>
              <a:rPr lang="en-US"/>
              <a:t>Click icon to add picture</a:t>
            </a:r>
            <a:endParaRPr lang="en-GB"/>
          </a:p>
        </p:txBody>
      </p:sp>
      <p:sp>
        <p:nvSpPr>
          <p:cNvPr id="11" name="Picture Placeholder 16">
            <a:extLst>
              <a:ext uri="{FF2B5EF4-FFF2-40B4-BE49-F238E27FC236}">
                <a16:creationId xmlns:a16="http://schemas.microsoft.com/office/drawing/2014/main" id="{986E0957-6B06-F1F4-41E8-7867221D3AAA}"/>
              </a:ext>
            </a:extLst>
          </p:cNvPr>
          <p:cNvSpPr>
            <a:spLocks noGrp="1"/>
          </p:cNvSpPr>
          <p:nvPr>
            <p:ph type="pic" sz="quarter" idx="12"/>
          </p:nvPr>
        </p:nvSpPr>
        <p:spPr>
          <a:xfrm>
            <a:off x="4836664" y="3576096"/>
            <a:ext cx="1276350" cy="1275540"/>
          </a:xfrm>
          <a:prstGeom prst="ellipse">
            <a:avLst/>
          </a:prstGeom>
          <a:solidFill>
            <a:schemeClr val="bg1"/>
          </a:solidFill>
        </p:spPr>
        <p:txBody>
          <a:bodyPr/>
          <a:lstStyle>
            <a:lvl1pPr>
              <a:defRPr sz="1200">
                <a:solidFill>
                  <a:schemeClr val="bg1"/>
                </a:solidFill>
                <a:latin typeface="HK Grotesk" pitchFamily="50" charset="0"/>
              </a:defRPr>
            </a:lvl1pPr>
          </a:lstStyle>
          <a:p>
            <a:r>
              <a:rPr lang="en-US"/>
              <a:t>Click icon to add picture</a:t>
            </a:r>
            <a:endParaRPr lang="en-GB"/>
          </a:p>
        </p:txBody>
      </p:sp>
      <p:sp>
        <p:nvSpPr>
          <p:cNvPr id="14" name="Text Placeholder 12">
            <a:extLst>
              <a:ext uri="{FF2B5EF4-FFF2-40B4-BE49-F238E27FC236}">
                <a16:creationId xmlns:a16="http://schemas.microsoft.com/office/drawing/2014/main" id="{515B4A53-BD3C-72DD-D110-2A8E9FBC2D01}"/>
              </a:ext>
            </a:extLst>
          </p:cNvPr>
          <p:cNvSpPr>
            <a:spLocks noGrp="1"/>
          </p:cNvSpPr>
          <p:nvPr>
            <p:ph type="body" sz="quarter" idx="14" hasCustomPrompt="1"/>
          </p:nvPr>
        </p:nvSpPr>
        <p:spPr>
          <a:xfrm>
            <a:off x="6495391" y="2124047"/>
            <a:ext cx="2820317" cy="388155"/>
          </a:xfrm>
          <a:prstGeom prst="rect">
            <a:avLst/>
          </a:prstGeom>
        </p:spPr>
        <p:txBody>
          <a:bodyPr/>
          <a:lstStyle>
            <a:lvl1pPr marL="0" indent="0" algn="l">
              <a:buNone/>
              <a:defRPr sz="2000" b="1">
                <a:solidFill>
                  <a:schemeClr val="tx1"/>
                </a:solidFill>
                <a:latin typeface="HK Grotesk" pitchFamily="50" charset="0"/>
              </a:defRPr>
            </a:lvl1pPr>
          </a:lstStyle>
          <a:p>
            <a:pPr lvl="0"/>
            <a:r>
              <a:rPr lang="en-GB"/>
              <a:t>NAME</a:t>
            </a:r>
          </a:p>
        </p:txBody>
      </p:sp>
      <p:sp>
        <p:nvSpPr>
          <p:cNvPr id="15" name="Text Placeholder 12">
            <a:extLst>
              <a:ext uri="{FF2B5EF4-FFF2-40B4-BE49-F238E27FC236}">
                <a16:creationId xmlns:a16="http://schemas.microsoft.com/office/drawing/2014/main" id="{9EED05FB-0B9B-1D5C-50D0-689EA3E77983}"/>
              </a:ext>
            </a:extLst>
          </p:cNvPr>
          <p:cNvSpPr>
            <a:spLocks noGrp="1"/>
          </p:cNvSpPr>
          <p:nvPr>
            <p:ph type="body" sz="quarter" idx="15" hasCustomPrompt="1"/>
          </p:nvPr>
        </p:nvSpPr>
        <p:spPr>
          <a:xfrm>
            <a:off x="6495391" y="2448102"/>
            <a:ext cx="2820317" cy="364003"/>
          </a:xfrm>
          <a:prstGeom prst="rect">
            <a:avLst/>
          </a:prstGeom>
        </p:spPr>
        <p:txBody>
          <a:bodyPr/>
          <a:lstStyle>
            <a:lvl1pPr marL="0" indent="0" algn="l">
              <a:buNone/>
              <a:defRPr sz="1600">
                <a:solidFill>
                  <a:schemeClr val="tx1"/>
                </a:solidFill>
                <a:latin typeface="HK Grotesk" pitchFamily="50" charset="0"/>
              </a:defRPr>
            </a:lvl1pPr>
          </a:lstStyle>
          <a:p>
            <a:pPr lvl="0"/>
            <a:r>
              <a:rPr lang="en-GB"/>
              <a:t>Job title</a:t>
            </a:r>
          </a:p>
        </p:txBody>
      </p:sp>
      <p:sp>
        <p:nvSpPr>
          <p:cNvPr id="16" name="Text Placeholder 12">
            <a:extLst>
              <a:ext uri="{FF2B5EF4-FFF2-40B4-BE49-F238E27FC236}">
                <a16:creationId xmlns:a16="http://schemas.microsoft.com/office/drawing/2014/main" id="{1E0618DF-017B-6C8A-B9D1-AE3E9760722F}"/>
              </a:ext>
            </a:extLst>
          </p:cNvPr>
          <p:cNvSpPr>
            <a:spLocks noGrp="1"/>
          </p:cNvSpPr>
          <p:nvPr>
            <p:ph type="body" sz="quarter" idx="16" hasCustomPrompt="1"/>
          </p:nvPr>
        </p:nvSpPr>
        <p:spPr>
          <a:xfrm>
            <a:off x="6495391" y="2760182"/>
            <a:ext cx="3619499" cy="388155"/>
          </a:xfrm>
          <a:prstGeom prst="rect">
            <a:avLst/>
          </a:prstGeom>
        </p:spPr>
        <p:txBody>
          <a:bodyPr/>
          <a:lstStyle>
            <a:lvl1pPr marL="0" indent="0" algn="l">
              <a:buNone/>
              <a:defRPr sz="1600">
                <a:solidFill>
                  <a:schemeClr val="tx1"/>
                </a:solidFill>
                <a:latin typeface="HK Grotesk" pitchFamily="50" charset="0"/>
              </a:defRPr>
            </a:lvl1pPr>
          </a:lstStyle>
          <a:p>
            <a:pPr lvl="0"/>
            <a:r>
              <a:rPr lang="en-GB"/>
              <a:t>Example.example@nielseniq.com</a:t>
            </a:r>
          </a:p>
        </p:txBody>
      </p:sp>
      <p:sp>
        <p:nvSpPr>
          <p:cNvPr id="2" name="Text Placeholder 12">
            <a:extLst>
              <a:ext uri="{FF2B5EF4-FFF2-40B4-BE49-F238E27FC236}">
                <a16:creationId xmlns:a16="http://schemas.microsoft.com/office/drawing/2014/main" id="{C37D869F-63F6-7DC9-FC5B-C79AAA948C9B}"/>
              </a:ext>
            </a:extLst>
          </p:cNvPr>
          <p:cNvSpPr>
            <a:spLocks noGrp="1"/>
          </p:cNvSpPr>
          <p:nvPr>
            <p:ph type="body" sz="quarter" idx="17" hasCustomPrompt="1"/>
          </p:nvPr>
        </p:nvSpPr>
        <p:spPr>
          <a:xfrm>
            <a:off x="6495391" y="3685511"/>
            <a:ext cx="2820317" cy="388155"/>
          </a:xfrm>
          <a:prstGeom prst="rect">
            <a:avLst/>
          </a:prstGeom>
        </p:spPr>
        <p:txBody>
          <a:bodyPr/>
          <a:lstStyle>
            <a:lvl1pPr marL="0" indent="0" algn="l">
              <a:buNone/>
              <a:defRPr sz="2000" b="1">
                <a:solidFill>
                  <a:schemeClr val="tx1"/>
                </a:solidFill>
                <a:latin typeface="HK Grotesk" pitchFamily="50" charset="0"/>
              </a:defRPr>
            </a:lvl1pPr>
          </a:lstStyle>
          <a:p>
            <a:pPr lvl="0"/>
            <a:r>
              <a:rPr lang="en-GB"/>
              <a:t>NAME</a:t>
            </a:r>
          </a:p>
        </p:txBody>
      </p:sp>
      <p:sp>
        <p:nvSpPr>
          <p:cNvPr id="6" name="Text Placeholder 12">
            <a:extLst>
              <a:ext uri="{FF2B5EF4-FFF2-40B4-BE49-F238E27FC236}">
                <a16:creationId xmlns:a16="http://schemas.microsoft.com/office/drawing/2014/main" id="{AADED00B-6E53-C19F-BECE-C0FDB23E2F01}"/>
              </a:ext>
            </a:extLst>
          </p:cNvPr>
          <p:cNvSpPr>
            <a:spLocks noGrp="1"/>
          </p:cNvSpPr>
          <p:nvPr>
            <p:ph type="body" sz="quarter" idx="18" hasCustomPrompt="1"/>
          </p:nvPr>
        </p:nvSpPr>
        <p:spPr>
          <a:xfrm>
            <a:off x="6495390" y="4010593"/>
            <a:ext cx="2820317" cy="364003"/>
          </a:xfrm>
          <a:prstGeom prst="rect">
            <a:avLst/>
          </a:prstGeom>
        </p:spPr>
        <p:txBody>
          <a:bodyPr/>
          <a:lstStyle>
            <a:lvl1pPr marL="0" indent="0" algn="l">
              <a:buNone/>
              <a:defRPr sz="1600">
                <a:solidFill>
                  <a:schemeClr val="tx1"/>
                </a:solidFill>
                <a:latin typeface="HK Grotesk" pitchFamily="50" charset="0"/>
              </a:defRPr>
            </a:lvl1pPr>
          </a:lstStyle>
          <a:p>
            <a:pPr lvl="0"/>
            <a:r>
              <a:rPr lang="en-GB"/>
              <a:t>Job title</a:t>
            </a:r>
          </a:p>
        </p:txBody>
      </p:sp>
      <p:sp>
        <p:nvSpPr>
          <p:cNvPr id="7" name="Text Placeholder 12">
            <a:extLst>
              <a:ext uri="{FF2B5EF4-FFF2-40B4-BE49-F238E27FC236}">
                <a16:creationId xmlns:a16="http://schemas.microsoft.com/office/drawing/2014/main" id="{6EFF70A3-9D7A-FAD1-63AA-9B9C5C94C1F3}"/>
              </a:ext>
            </a:extLst>
          </p:cNvPr>
          <p:cNvSpPr>
            <a:spLocks noGrp="1"/>
          </p:cNvSpPr>
          <p:nvPr>
            <p:ph type="body" sz="quarter" idx="19" hasCustomPrompt="1"/>
          </p:nvPr>
        </p:nvSpPr>
        <p:spPr>
          <a:xfrm>
            <a:off x="6495391" y="4309870"/>
            <a:ext cx="3619499" cy="388155"/>
          </a:xfrm>
          <a:prstGeom prst="rect">
            <a:avLst/>
          </a:prstGeom>
        </p:spPr>
        <p:txBody>
          <a:bodyPr/>
          <a:lstStyle>
            <a:lvl1pPr marL="0" indent="0" algn="l">
              <a:buNone/>
              <a:defRPr sz="1600">
                <a:solidFill>
                  <a:schemeClr val="tx1"/>
                </a:solidFill>
                <a:latin typeface="HK Grotesk" pitchFamily="50" charset="0"/>
              </a:defRPr>
            </a:lvl1pPr>
          </a:lstStyle>
          <a:p>
            <a:pPr lvl="0"/>
            <a:r>
              <a:rPr lang="en-GB"/>
              <a:t>Example.example@nielseniq.com</a:t>
            </a:r>
          </a:p>
        </p:txBody>
      </p:sp>
      <p:sp>
        <p:nvSpPr>
          <p:cNvPr id="3" name="Picture Placeholder 16">
            <a:extLst>
              <a:ext uri="{FF2B5EF4-FFF2-40B4-BE49-F238E27FC236}">
                <a16:creationId xmlns:a16="http://schemas.microsoft.com/office/drawing/2014/main" id="{A02E86CD-6131-4FF2-6C9B-78B0509624ED}"/>
              </a:ext>
            </a:extLst>
          </p:cNvPr>
          <p:cNvSpPr>
            <a:spLocks noGrp="1"/>
          </p:cNvSpPr>
          <p:nvPr>
            <p:ph type="pic" sz="quarter" idx="21"/>
          </p:nvPr>
        </p:nvSpPr>
        <p:spPr>
          <a:xfrm>
            <a:off x="4836664" y="5215358"/>
            <a:ext cx="1276350" cy="1275540"/>
          </a:xfrm>
          <a:prstGeom prst="ellipse">
            <a:avLst/>
          </a:prstGeom>
          <a:solidFill>
            <a:schemeClr val="bg1"/>
          </a:solidFill>
        </p:spPr>
        <p:txBody>
          <a:bodyPr/>
          <a:lstStyle>
            <a:lvl1pPr>
              <a:defRPr sz="1200">
                <a:solidFill>
                  <a:schemeClr val="bg1"/>
                </a:solidFill>
                <a:latin typeface="HK Grotesk" pitchFamily="50" charset="0"/>
              </a:defRPr>
            </a:lvl1pPr>
          </a:lstStyle>
          <a:p>
            <a:r>
              <a:rPr lang="en-US"/>
              <a:t>Click icon to add picture</a:t>
            </a:r>
            <a:endParaRPr lang="en-GB"/>
          </a:p>
        </p:txBody>
      </p:sp>
      <p:sp>
        <p:nvSpPr>
          <p:cNvPr id="9" name="Text Placeholder 12">
            <a:extLst>
              <a:ext uri="{FF2B5EF4-FFF2-40B4-BE49-F238E27FC236}">
                <a16:creationId xmlns:a16="http://schemas.microsoft.com/office/drawing/2014/main" id="{BD295F76-A98A-3E9D-A4F0-CB3B5BC39198}"/>
              </a:ext>
            </a:extLst>
          </p:cNvPr>
          <p:cNvSpPr>
            <a:spLocks noGrp="1"/>
          </p:cNvSpPr>
          <p:nvPr>
            <p:ph type="body" sz="quarter" idx="22" hasCustomPrompt="1"/>
          </p:nvPr>
        </p:nvSpPr>
        <p:spPr>
          <a:xfrm>
            <a:off x="6495391" y="5324773"/>
            <a:ext cx="2820317" cy="388155"/>
          </a:xfrm>
          <a:prstGeom prst="rect">
            <a:avLst/>
          </a:prstGeom>
        </p:spPr>
        <p:txBody>
          <a:bodyPr/>
          <a:lstStyle>
            <a:lvl1pPr marL="0" indent="0" algn="l">
              <a:buNone/>
              <a:defRPr sz="2000" b="1">
                <a:solidFill>
                  <a:schemeClr val="tx1"/>
                </a:solidFill>
                <a:latin typeface="HK Grotesk" pitchFamily="50" charset="0"/>
              </a:defRPr>
            </a:lvl1pPr>
          </a:lstStyle>
          <a:p>
            <a:pPr lvl="0"/>
            <a:r>
              <a:rPr lang="en-GB"/>
              <a:t>NAME</a:t>
            </a:r>
          </a:p>
        </p:txBody>
      </p:sp>
      <p:sp>
        <p:nvSpPr>
          <p:cNvPr id="12" name="Text Placeholder 12">
            <a:extLst>
              <a:ext uri="{FF2B5EF4-FFF2-40B4-BE49-F238E27FC236}">
                <a16:creationId xmlns:a16="http://schemas.microsoft.com/office/drawing/2014/main" id="{DEBB12B8-EDB7-E721-82F3-27ED100B6B89}"/>
              </a:ext>
            </a:extLst>
          </p:cNvPr>
          <p:cNvSpPr>
            <a:spLocks noGrp="1"/>
          </p:cNvSpPr>
          <p:nvPr>
            <p:ph type="body" sz="quarter" idx="23" hasCustomPrompt="1"/>
          </p:nvPr>
        </p:nvSpPr>
        <p:spPr>
          <a:xfrm>
            <a:off x="6495391" y="5668521"/>
            <a:ext cx="2820317" cy="364003"/>
          </a:xfrm>
          <a:prstGeom prst="rect">
            <a:avLst/>
          </a:prstGeom>
        </p:spPr>
        <p:txBody>
          <a:bodyPr/>
          <a:lstStyle>
            <a:lvl1pPr marL="0" indent="0" algn="l">
              <a:buNone/>
              <a:defRPr sz="1600">
                <a:solidFill>
                  <a:schemeClr val="tx1"/>
                </a:solidFill>
                <a:latin typeface="HK Grotesk" pitchFamily="50" charset="0"/>
              </a:defRPr>
            </a:lvl1pPr>
          </a:lstStyle>
          <a:p>
            <a:pPr lvl="0"/>
            <a:r>
              <a:rPr lang="en-GB"/>
              <a:t>Job title</a:t>
            </a:r>
          </a:p>
        </p:txBody>
      </p:sp>
      <p:sp>
        <p:nvSpPr>
          <p:cNvPr id="13" name="Text Placeholder 12">
            <a:extLst>
              <a:ext uri="{FF2B5EF4-FFF2-40B4-BE49-F238E27FC236}">
                <a16:creationId xmlns:a16="http://schemas.microsoft.com/office/drawing/2014/main" id="{7C8543CE-38F7-3D49-A372-FE45B2474737}"/>
              </a:ext>
            </a:extLst>
          </p:cNvPr>
          <p:cNvSpPr>
            <a:spLocks noGrp="1"/>
          </p:cNvSpPr>
          <p:nvPr>
            <p:ph type="body" sz="quarter" idx="24" hasCustomPrompt="1"/>
          </p:nvPr>
        </p:nvSpPr>
        <p:spPr>
          <a:xfrm>
            <a:off x="6495391" y="5984070"/>
            <a:ext cx="3619499" cy="388155"/>
          </a:xfrm>
          <a:prstGeom prst="rect">
            <a:avLst/>
          </a:prstGeom>
        </p:spPr>
        <p:txBody>
          <a:bodyPr/>
          <a:lstStyle>
            <a:lvl1pPr marL="0" indent="0" algn="l">
              <a:buNone/>
              <a:defRPr sz="1600">
                <a:solidFill>
                  <a:schemeClr val="tx1"/>
                </a:solidFill>
                <a:latin typeface="HK Grotesk" pitchFamily="50" charset="0"/>
              </a:defRPr>
            </a:lvl1pPr>
          </a:lstStyle>
          <a:p>
            <a:pPr lvl="0"/>
            <a:r>
              <a:rPr lang="en-GB"/>
              <a:t>Example.example@nielseniq.com</a:t>
            </a:r>
          </a:p>
        </p:txBody>
      </p:sp>
      <p:sp>
        <p:nvSpPr>
          <p:cNvPr id="4" name="Picture Placeholder 16">
            <a:extLst>
              <a:ext uri="{FF2B5EF4-FFF2-40B4-BE49-F238E27FC236}">
                <a16:creationId xmlns:a16="http://schemas.microsoft.com/office/drawing/2014/main" id="{F0FBC956-11FC-9337-FC27-B31641CBC12B}"/>
              </a:ext>
            </a:extLst>
          </p:cNvPr>
          <p:cNvSpPr>
            <a:spLocks noGrp="1"/>
          </p:cNvSpPr>
          <p:nvPr>
            <p:ph type="pic" sz="quarter" idx="25"/>
          </p:nvPr>
        </p:nvSpPr>
        <p:spPr>
          <a:xfrm>
            <a:off x="4836664" y="438648"/>
            <a:ext cx="1276350" cy="1275540"/>
          </a:xfrm>
          <a:prstGeom prst="ellipse">
            <a:avLst/>
          </a:prstGeom>
          <a:solidFill>
            <a:schemeClr val="bg1"/>
          </a:solidFill>
        </p:spPr>
        <p:txBody>
          <a:bodyPr/>
          <a:lstStyle>
            <a:lvl1pPr>
              <a:defRPr sz="1200">
                <a:solidFill>
                  <a:schemeClr val="bg1"/>
                </a:solidFill>
                <a:latin typeface="HK Grotesk" pitchFamily="50" charset="0"/>
              </a:defRPr>
            </a:lvl1pPr>
          </a:lstStyle>
          <a:p>
            <a:r>
              <a:rPr lang="en-US"/>
              <a:t>Click icon to add picture</a:t>
            </a:r>
            <a:endParaRPr lang="en-GB"/>
          </a:p>
        </p:txBody>
      </p:sp>
      <p:sp>
        <p:nvSpPr>
          <p:cNvPr id="17" name="Text Placeholder 12">
            <a:extLst>
              <a:ext uri="{FF2B5EF4-FFF2-40B4-BE49-F238E27FC236}">
                <a16:creationId xmlns:a16="http://schemas.microsoft.com/office/drawing/2014/main" id="{DA3ECE86-6302-5B64-E158-180139D79EE1}"/>
              </a:ext>
            </a:extLst>
          </p:cNvPr>
          <p:cNvSpPr>
            <a:spLocks noGrp="1"/>
          </p:cNvSpPr>
          <p:nvPr>
            <p:ph type="body" sz="quarter" idx="26" hasCustomPrompt="1"/>
          </p:nvPr>
        </p:nvSpPr>
        <p:spPr>
          <a:xfrm>
            <a:off x="6495391" y="556331"/>
            <a:ext cx="2820317" cy="388155"/>
          </a:xfrm>
          <a:prstGeom prst="rect">
            <a:avLst/>
          </a:prstGeom>
        </p:spPr>
        <p:txBody>
          <a:bodyPr/>
          <a:lstStyle>
            <a:lvl1pPr marL="0" indent="0" algn="l">
              <a:buNone/>
              <a:defRPr sz="2000" b="1">
                <a:solidFill>
                  <a:schemeClr val="tx1"/>
                </a:solidFill>
                <a:latin typeface="HK Grotesk" pitchFamily="50" charset="0"/>
              </a:defRPr>
            </a:lvl1pPr>
          </a:lstStyle>
          <a:p>
            <a:pPr lvl="0"/>
            <a:r>
              <a:rPr lang="en-GB"/>
              <a:t>NAME</a:t>
            </a:r>
          </a:p>
        </p:txBody>
      </p:sp>
      <p:sp>
        <p:nvSpPr>
          <p:cNvPr id="18" name="Text Placeholder 12">
            <a:extLst>
              <a:ext uri="{FF2B5EF4-FFF2-40B4-BE49-F238E27FC236}">
                <a16:creationId xmlns:a16="http://schemas.microsoft.com/office/drawing/2014/main" id="{8DAAA09D-D8A2-EA99-88FC-A605E82A46CB}"/>
              </a:ext>
            </a:extLst>
          </p:cNvPr>
          <p:cNvSpPr>
            <a:spLocks noGrp="1"/>
          </p:cNvSpPr>
          <p:nvPr>
            <p:ph type="body" sz="quarter" idx="27" hasCustomPrompt="1"/>
          </p:nvPr>
        </p:nvSpPr>
        <p:spPr>
          <a:xfrm>
            <a:off x="6495391" y="880386"/>
            <a:ext cx="2820317" cy="364003"/>
          </a:xfrm>
          <a:prstGeom prst="rect">
            <a:avLst/>
          </a:prstGeom>
        </p:spPr>
        <p:txBody>
          <a:bodyPr/>
          <a:lstStyle>
            <a:lvl1pPr marL="0" indent="0" algn="l">
              <a:buNone/>
              <a:defRPr sz="1600">
                <a:solidFill>
                  <a:schemeClr val="tx1"/>
                </a:solidFill>
                <a:latin typeface="HK Grotesk" pitchFamily="50" charset="0"/>
              </a:defRPr>
            </a:lvl1pPr>
          </a:lstStyle>
          <a:p>
            <a:pPr lvl="0"/>
            <a:r>
              <a:rPr lang="en-GB"/>
              <a:t>Job title</a:t>
            </a:r>
          </a:p>
        </p:txBody>
      </p:sp>
      <p:sp>
        <p:nvSpPr>
          <p:cNvPr id="19" name="Text Placeholder 12">
            <a:extLst>
              <a:ext uri="{FF2B5EF4-FFF2-40B4-BE49-F238E27FC236}">
                <a16:creationId xmlns:a16="http://schemas.microsoft.com/office/drawing/2014/main" id="{CDE5AFC5-5979-0395-301B-61FC79E395F4}"/>
              </a:ext>
            </a:extLst>
          </p:cNvPr>
          <p:cNvSpPr>
            <a:spLocks noGrp="1"/>
          </p:cNvSpPr>
          <p:nvPr>
            <p:ph type="body" sz="quarter" idx="28" hasCustomPrompt="1"/>
          </p:nvPr>
        </p:nvSpPr>
        <p:spPr>
          <a:xfrm>
            <a:off x="6495391" y="1192466"/>
            <a:ext cx="3619499" cy="388155"/>
          </a:xfrm>
          <a:prstGeom prst="rect">
            <a:avLst/>
          </a:prstGeom>
        </p:spPr>
        <p:txBody>
          <a:bodyPr/>
          <a:lstStyle>
            <a:lvl1pPr marL="0" indent="0" algn="l">
              <a:buNone/>
              <a:defRPr sz="1600">
                <a:solidFill>
                  <a:schemeClr val="tx1"/>
                </a:solidFill>
                <a:latin typeface="HK Grotesk" pitchFamily="50" charset="0"/>
              </a:defRPr>
            </a:lvl1pPr>
          </a:lstStyle>
          <a:p>
            <a:pPr lvl="0"/>
            <a:r>
              <a:rPr lang="en-GB"/>
              <a:t>Example.example@nielseniq.com</a:t>
            </a:r>
          </a:p>
        </p:txBody>
      </p:sp>
      <p:sp>
        <p:nvSpPr>
          <p:cNvPr id="20" name="Rectangle 19">
            <a:extLst>
              <a:ext uri="{FF2B5EF4-FFF2-40B4-BE49-F238E27FC236}">
                <a16:creationId xmlns:a16="http://schemas.microsoft.com/office/drawing/2014/main" id="{9E1FBA02-FC1E-8B71-2646-291172F12115}"/>
              </a:ext>
            </a:extLst>
          </p:cNvPr>
          <p:cNvSpPr/>
          <p:nvPr/>
        </p:nvSpPr>
        <p:spPr>
          <a:xfrm>
            <a:off x="0" y="0"/>
            <a:ext cx="43003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EB5723F-43E4-9416-644A-8786F57C1026}"/>
              </a:ext>
            </a:extLst>
          </p:cNvPr>
          <p:cNvSpPr/>
          <p:nvPr userDrawn="1"/>
        </p:nvSpPr>
        <p:spPr>
          <a:xfrm>
            <a:off x="0" y="0"/>
            <a:ext cx="430039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700411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85000"/>
                  </a:schemeClr>
                </a:solidFill>
              </a:rPr>
              <a:t>© 2025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a:t>Click picture icon to add photo</a:t>
            </a:r>
          </a:p>
        </p:txBody>
      </p:sp>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pic>
        <p:nvPicPr>
          <p:cNvPr id="11" name="Graphic 10">
            <a:extLst>
              <a:ext uri="{FF2B5EF4-FFF2-40B4-BE49-F238E27FC236}">
                <a16:creationId xmlns:a16="http://schemas.microsoft.com/office/drawing/2014/main" id="{3C4D45F5-BD1C-1ACB-B27F-24F0D38EB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58" y="5732896"/>
            <a:ext cx="3058757" cy="555384"/>
          </a:xfrm>
          <a:prstGeom prst="rect">
            <a:avLst/>
          </a:prstGeom>
        </p:spPr>
      </p:pic>
      <p:pic>
        <p:nvPicPr>
          <p:cNvPr id="13" name="Picture 12">
            <a:extLst>
              <a:ext uri="{FF2B5EF4-FFF2-40B4-BE49-F238E27FC236}">
                <a16:creationId xmlns:a16="http://schemas.microsoft.com/office/drawing/2014/main" id="{15DD7C1E-BF69-F46B-60C5-BCE51848B478}"/>
              </a:ext>
            </a:extLst>
          </p:cNvPr>
          <p:cNvPicPr>
            <a:picLocks noChangeAspect="1"/>
          </p:cNvPicPr>
          <p:nvPr/>
        </p:nvPicPr>
        <p:blipFill>
          <a:blip r:embed="rId5"/>
          <a:srcRect l="10463" t="10112" r="11948" b="10381"/>
          <a:stretch/>
        </p:blipFill>
        <p:spPr>
          <a:xfrm>
            <a:off x="3976098" y="5582056"/>
            <a:ext cx="1483882" cy="831476"/>
          </a:xfrm>
          <a:prstGeom prst="rect">
            <a:avLst/>
          </a:prstGeom>
        </p:spPr>
      </p:pic>
    </p:spTree>
    <p:extLst>
      <p:ext uri="{BB962C8B-B14F-4D97-AF65-F5344CB8AC3E}">
        <p14:creationId xmlns:p14="http://schemas.microsoft.com/office/powerpoint/2010/main" val="1549842318"/>
      </p:ext>
    </p:extLst>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a:t>Insert your copy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p:nvSpPr>
        <p:spPr>
          <a:xfrm>
            <a:off x="9366750" y="651773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tx1">
                    <a:lumMod val="40000"/>
                    <a:lumOff val="60000"/>
                  </a:schemeClr>
                </a:solidFill>
              </a:rPr>
              <a:t>© 2025 Nielsen Consumer LLC. All Rights Reserved.</a:t>
            </a:r>
          </a:p>
        </p:txBody>
      </p:sp>
      <p:pic>
        <p:nvPicPr>
          <p:cNvPr id="9" name="Graphic 8">
            <a:extLst>
              <a:ext uri="{FF2B5EF4-FFF2-40B4-BE49-F238E27FC236}">
                <a16:creationId xmlns:a16="http://schemas.microsoft.com/office/drawing/2014/main" id="{4210FB05-B684-88F5-821B-DC4C4826520B}"/>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278932" y="6504987"/>
            <a:ext cx="1342617" cy="243781"/>
          </a:xfrm>
          <a:prstGeom prst="rect">
            <a:avLst/>
          </a:prstGeom>
        </p:spPr>
      </p:pic>
      <p:pic>
        <p:nvPicPr>
          <p:cNvPr id="10" name="Picture 9">
            <a:extLst>
              <a:ext uri="{FF2B5EF4-FFF2-40B4-BE49-F238E27FC236}">
                <a16:creationId xmlns:a16="http://schemas.microsoft.com/office/drawing/2014/main" id="{5988EC1A-6547-FD4B-A75A-A41F3B3E0D06}"/>
              </a:ext>
            </a:extLst>
          </p:cNvPr>
          <p:cNvPicPr>
            <a:picLocks noChangeAspect="1"/>
          </p:cNvPicPr>
          <p:nvPr/>
        </p:nvPicPr>
        <p:blipFill>
          <a:blip r:embed="rId86"/>
          <a:srcRect l="11168" t="16113" r="11561" b="14410"/>
          <a:stretch/>
        </p:blipFill>
        <p:spPr>
          <a:xfrm>
            <a:off x="1779742" y="6428345"/>
            <a:ext cx="749597" cy="364196"/>
          </a:xfrm>
          <a:prstGeom prst="rect">
            <a:avLst/>
          </a:prstGeom>
        </p:spPr>
      </p:pic>
    </p:spTree>
    <p:extLst>
      <p:ext uri="{BB962C8B-B14F-4D97-AF65-F5344CB8AC3E}">
        <p14:creationId xmlns:p14="http://schemas.microsoft.com/office/powerpoint/2010/main" val="189820117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 id="2147484462" r:id="rId18"/>
    <p:sldLayoutId id="2147484463" r:id="rId19"/>
    <p:sldLayoutId id="2147484464" r:id="rId20"/>
    <p:sldLayoutId id="2147484465" r:id="rId21"/>
    <p:sldLayoutId id="2147484466" r:id="rId22"/>
    <p:sldLayoutId id="2147484467" r:id="rId23"/>
    <p:sldLayoutId id="2147484468" r:id="rId24"/>
    <p:sldLayoutId id="2147484469" r:id="rId25"/>
    <p:sldLayoutId id="2147484470" r:id="rId26"/>
    <p:sldLayoutId id="2147484471" r:id="rId27"/>
    <p:sldLayoutId id="2147484472" r:id="rId28"/>
    <p:sldLayoutId id="2147484473" r:id="rId29"/>
    <p:sldLayoutId id="2147484474" r:id="rId30"/>
    <p:sldLayoutId id="2147484475" r:id="rId31"/>
    <p:sldLayoutId id="2147484476" r:id="rId32"/>
    <p:sldLayoutId id="2147484477" r:id="rId33"/>
    <p:sldLayoutId id="2147484478" r:id="rId34"/>
    <p:sldLayoutId id="2147484479" r:id="rId35"/>
    <p:sldLayoutId id="2147484480" r:id="rId36"/>
    <p:sldLayoutId id="2147484481" r:id="rId37"/>
    <p:sldLayoutId id="2147484482" r:id="rId38"/>
    <p:sldLayoutId id="2147484483" r:id="rId39"/>
    <p:sldLayoutId id="2147484484" r:id="rId40"/>
    <p:sldLayoutId id="2147484485" r:id="rId41"/>
    <p:sldLayoutId id="2147484486" r:id="rId42"/>
    <p:sldLayoutId id="2147484487" r:id="rId43"/>
    <p:sldLayoutId id="2147484488" r:id="rId44"/>
    <p:sldLayoutId id="2147484489" r:id="rId45"/>
    <p:sldLayoutId id="2147484490" r:id="rId46"/>
    <p:sldLayoutId id="2147484491" r:id="rId47"/>
    <p:sldLayoutId id="2147484492" r:id="rId48"/>
    <p:sldLayoutId id="2147484493" r:id="rId49"/>
    <p:sldLayoutId id="2147484494" r:id="rId50"/>
    <p:sldLayoutId id="2147484495" r:id="rId51"/>
    <p:sldLayoutId id="2147484496" r:id="rId52"/>
    <p:sldLayoutId id="2147484497" r:id="rId53"/>
    <p:sldLayoutId id="2147484498" r:id="rId54"/>
    <p:sldLayoutId id="2147484499" r:id="rId55"/>
    <p:sldLayoutId id="2147484500" r:id="rId56"/>
    <p:sldLayoutId id="2147484501" r:id="rId57"/>
    <p:sldLayoutId id="2147484502" r:id="rId58"/>
    <p:sldLayoutId id="2147484503" r:id="rId59"/>
    <p:sldLayoutId id="2147484504" r:id="rId60"/>
    <p:sldLayoutId id="2147484505" r:id="rId61"/>
    <p:sldLayoutId id="2147484506" r:id="rId62"/>
    <p:sldLayoutId id="2147484507" r:id="rId63"/>
    <p:sldLayoutId id="2147484508" r:id="rId64"/>
    <p:sldLayoutId id="2147484509" r:id="rId65"/>
    <p:sldLayoutId id="2147484510" r:id="rId66"/>
    <p:sldLayoutId id="2147484511" r:id="rId67"/>
    <p:sldLayoutId id="2147484512" r:id="rId68"/>
    <p:sldLayoutId id="2147484527" r:id="rId69"/>
    <p:sldLayoutId id="2147484528" r:id="rId70"/>
    <p:sldLayoutId id="2147484513" r:id="rId71"/>
    <p:sldLayoutId id="2147484514" r:id="rId72"/>
    <p:sldLayoutId id="2147484515" r:id="rId73"/>
    <p:sldLayoutId id="2147484516" r:id="rId74"/>
    <p:sldLayoutId id="2147484517" r:id="rId75"/>
    <p:sldLayoutId id="2147484518" r:id="rId76"/>
    <p:sldLayoutId id="2147484519" r:id="rId77"/>
    <p:sldLayoutId id="2147484520" r:id="rId78"/>
    <p:sldLayoutId id="2147484522" r:id="rId79"/>
    <p:sldLayoutId id="2147484524" r:id="rId80"/>
    <p:sldLayoutId id="2147484525" r:id="rId81"/>
    <p:sldLayoutId id="2147484529" r:id="rId82"/>
  </p:sldLayoutIdLst>
  <p:hf sldNum="0"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78.xml"/><Relationship Id="rId5" Type="http://schemas.openxmlformats.org/officeDocument/2006/relationships/image" Target="../media/image11.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chart" Target="../charts/chart5.xml"/><Relationship Id="rId4" Type="http://schemas.openxmlformats.org/officeDocument/2006/relationships/image" Target="../media/image57.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chart" Target="../charts/chart6.xm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8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8.png"/><Relationship Id="rId3" Type="http://schemas.openxmlformats.org/officeDocument/2006/relationships/chart" Target="../charts/chart7.xml"/><Relationship Id="rId7" Type="http://schemas.openxmlformats.org/officeDocument/2006/relationships/image" Target="../media/image67.png"/><Relationship Id="rId12"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9.png"/><Relationship Id="rId15" Type="http://schemas.openxmlformats.org/officeDocument/2006/relationships/image" Target="../media/image64.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5.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81.xml"/><Relationship Id="rId6" Type="http://schemas.openxmlformats.org/officeDocument/2006/relationships/image" Target="../media/image71.png"/><Relationship Id="rId5" Type="http://schemas.openxmlformats.org/officeDocument/2006/relationships/image" Target="../media/image64.png"/><Relationship Id="rId10" Type="http://schemas.openxmlformats.org/officeDocument/2006/relationships/image" Target="../media/image75.png"/><Relationship Id="rId4" Type="http://schemas.openxmlformats.org/officeDocument/2006/relationships/image" Target="../media/image65.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7.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81.xml"/><Relationship Id="rId6" Type="http://schemas.openxmlformats.org/officeDocument/2006/relationships/image" Target="../media/image74.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81.xml"/><Relationship Id="rId6" Type="http://schemas.openxmlformats.org/officeDocument/2006/relationships/image" Target="../media/image71.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65.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chart" Target="../charts/chart8.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70.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hyperlink" Target="https://cgastrategy.com/about-2/sign-up-to-the-cga-newsletter-2/?utm_source=Landing_Page&amp;utm_campaign=CMP-03591-F3T0R&amp;utm_medium=Document/Presentation&amp;utm_term=global_above-market_fmcgbeval_aw_the-measure&amp;utm_content=Single_image_ad"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8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cgastrategy.com/about-2/sign-up-to-the-cga-newsletter-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chart" Target="../charts/chart1.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18/10/relationships/comments" Target="../comments/modernComment_7FFFF66A_57FCF2ED.xm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chart" Target="../charts/chart3.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4.xml"/><Relationship Id="rId1" Type="http://schemas.openxmlformats.org/officeDocument/2006/relationships/slideLayout" Target="../slideLayouts/slideLayout80.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drinks&#10;&#10;Description automatically generated">
            <a:extLst>
              <a:ext uri="{FF2B5EF4-FFF2-40B4-BE49-F238E27FC236}">
                <a16:creationId xmlns:a16="http://schemas.microsoft.com/office/drawing/2014/main" id="{F317E224-5D91-AA44-591D-7322FC64E1B1}"/>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6" name="Rectangle 5">
            <a:extLst>
              <a:ext uri="{FF2B5EF4-FFF2-40B4-BE49-F238E27FC236}">
                <a16:creationId xmlns:a16="http://schemas.microsoft.com/office/drawing/2014/main" id="{61209BEA-CD95-AAA1-EBC1-61B3918C90E2}"/>
              </a:ext>
            </a:extLst>
          </p:cNvPr>
          <p:cNvSpPr/>
          <p:nvPr/>
        </p:nvSpPr>
        <p:spPr>
          <a:xfrm>
            <a:off x="0" y="0"/>
            <a:ext cx="12192001" cy="6858000"/>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pic>
        <p:nvPicPr>
          <p:cNvPr id="2" name="Graphic 1">
            <a:extLst>
              <a:ext uri="{FF2B5EF4-FFF2-40B4-BE49-F238E27FC236}">
                <a16:creationId xmlns:a16="http://schemas.microsoft.com/office/drawing/2014/main" id="{7A257062-5421-DD2F-1E4B-DF36A3EBF95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57248" y="5963840"/>
            <a:ext cx="2476661" cy="449692"/>
          </a:xfrm>
          <a:prstGeom prst="rect">
            <a:avLst/>
          </a:prstGeom>
        </p:spPr>
      </p:pic>
      <p:pic>
        <p:nvPicPr>
          <p:cNvPr id="4" name="Picture 3">
            <a:extLst>
              <a:ext uri="{FF2B5EF4-FFF2-40B4-BE49-F238E27FC236}">
                <a16:creationId xmlns:a16="http://schemas.microsoft.com/office/drawing/2014/main" id="{5BF63337-B136-DA7B-5F59-5232563CA7C6}"/>
              </a:ext>
            </a:extLst>
          </p:cNvPr>
          <p:cNvPicPr>
            <a:picLocks noChangeAspect="1"/>
          </p:cNvPicPr>
          <p:nvPr/>
        </p:nvPicPr>
        <p:blipFill>
          <a:blip r:embed="rId5"/>
          <a:srcRect l="10463" t="10112" r="11948" b="10381"/>
          <a:stretch/>
        </p:blipFill>
        <p:spPr>
          <a:xfrm>
            <a:off x="10328772" y="5772948"/>
            <a:ext cx="1483882" cy="831476"/>
          </a:xfrm>
          <a:prstGeom prst="rect">
            <a:avLst/>
          </a:prstGeom>
        </p:spPr>
      </p:pic>
      <p:sp>
        <p:nvSpPr>
          <p:cNvPr id="7" name="Text Placeholder 2">
            <a:extLst>
              <a:ext uri="{FF2B5EF4-FFF2-40B4-BE49-F238E27FC236}">
                <a16:creationId xmlns:a16="http://schemas.microsoft.com/office/drawing/2014/main" id="{802322B4-225C-D741-578E-47F18D8BAAB1}"/>
              </a:ext>
            </a:extLst>
          </p:cNvPr>
          <p:cNvSpPr>
            <a:spLocks noGrp="1"/>
          </p:cNvSpPr>
          <p:nvPr>
            <p:ph type="body" sz="quarter" idx="14"/>
          </p:nvPr>
        </p:nvSpPr>
        <p:spPr>
          <a:xfrm>
            <a:off x="-382994" y="416460"/>
            <a:ext cx="5547380" cy="5547380"/>
          </a:xfrm>
        </p:spPr>
        <p:txBody>
          <a:bodyPr lIns="91440" tIns="0" rIns="91440" bIns="0" anchor="ctr" anchorCtr="0"/>
          <a:lstStyle/>
          <a:p>
            <a:r>
              <a:rPr lang="en-GB" dirty="0">
                <a:latin typeface="Arial" panose="020B0604020202020204" pitchFamily="34" charset="0"/>
              </a:rPr>
              <a:t>RAPPORT « PULSE » CHR FRANCE</a:t>
            </a:r>
          </a:p>
          <a:p>
            <a:r>
              <a:rPr lang="en-US" sz="1800" b="0" dirty="0">
                <a:latin typeface="Arial" panose="020B0604020202020204" pitchFamily="34" charset="0"/>
              </a:rPr>
              <a:t>CGA by </a:t>
            </a:r>
            <a:r>
              <a:rPr lang="en-US" sz="1800" b="0" dirty="0" err="1">
                <a:latin typeface="Arial" panose="020B0604020202020204" pitchFamily="34" charset="0"/>
              </a:rPr>
              <a:t>NielsenIQ</a:t>
            </a:r>
            <a:r>
              <a:rPr lang="en-US" sz="1800" b="0" dirty="0">
                <a:latin typeface="Arial" panose="020B0604020202020204" pitchFamily="34" charset="0"/>
              </a:rPr>
              <a:t>, Avril 2025</a:t>
            </a:r>
          </a:p>
        </p:txBody>
      </p:sp>
    </p:spTree>
    <p:extLst>
      <p:ext uri="{BB962C8B-B14F-4D97-AF65-F5344CB8AC3E}">
        <p14:creationId xmlns:p14="http://schemas.microsoft.com/office/powerpoint/2010/main" val="270902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576E4C-C360-2905-6DFF-B739121322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6077" y="5320463"/>
            <a:ext cx="600479" cy="600479"/>
          </a:xfrm>
          <a:prstGeom prst="rect">
            <a:avLst/>
          </a:prstGeom>
        </p:spPr>
      </p:pic>
      <p:pic>
        <p:nvPicPr>
          <p:cNvPr id="22" name="Picture 21">
            <a:extLst>
              <a:ext uri="{FF2B5EF4-FFF2-40B4-BE49-F238E27FC236}">
                <a16:creationId xmlns:a16="http://schemas.microsoft.com/office/drawing/2014/main" id="{9476F350-270F-79B7-1492-FE9A3EE5AF8C}"/>
              </a:ext>
            </a:extLst>
          </p:cNvPr>
          <p:cNvPicPr>
            <a:picLocks noChangeAspect="1"/>
          </p:cNvPicPr>
          <p:nvPr/>
        </p:nvPicPr>
        <p:blipFill>
          <a:blip r:embed="rId4"/>
          <a:stretch>
            <a:fillRect/>
          </a:stretch>
        </p:blipFill>
        <p:spPr>
          <a:xfrm>
            <a:off x="1590485" y="5292801"/>
            <a:ext cx="655802" cy="655802"/>
          </a:xfrm>
          <a:prstGeom prst="rect">
            <a:avLst/>
          </a:prstGeom>
        </p:spPr>
      </p:pic>
      <p:pic>
        <p:nvPicPr>
          <p:cNvPr id="16" name="Picture 6">
            <a:extLst>
              <a:ext uri="{FF2B5EF4-FFF2-40B4-BE49-F238E27FC236}">
                <a16:creationId xmlns:a16="http://schemas.microsoft.com/office/drawing/2014/main" id="{C1A53DF8-5EAC-3FDD-D312-9C04509B3FA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4462" y="5308494"/>
            <a:ext cx="624417" cy="624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E2380E6C-97B8-278F-2DEC-90F1E4C11F0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17292" y="5306980"/>
            <a:ext cx="627445" cy="6274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6139DE3-3A82-610C-C6A2-BF5E65005A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6475" y="5363798"/>
            <a:ext cx="513808" cy="513808"/>
          </a:xfrm>
          <a:prstGeom prst="rect">
            <a:avLst/>
          </a:prstGeom>
        </p:spPr>
      </p:pic>
      <p:pic>
        <p:nvPicPr>
          <p:cNvPr id="14" name="Picture 13">
            <a:extLst>
              <a:ext uri="{FF2B5EF4-FFF2-40B4-BE49-F238E27FC236}">
                <a16:creationId xmlns:a16="http://schemas.microsoft.com/office/drawing/2014/main" id="{8D4D8C69-2A14-6C86-D16D-B382463158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85459" y="5320463"/>
            <a:ext cx="600479" cy="600479"/>
          </a:xfrm>
          <a:prstGeom prst="rect">
            <a:avLst/>
          </a:prstGeom>
        </p:spPr>
      </p:pic>
      <p:pic>
        <p:nvPicPr>
          <p:cNvPr id="15" name="Picture 2">
            <a:extLst>
              <a:ext uri="{FF2B5EF4-FFF2-40B4-BE49-F238E27FC236}">
                <a16:creationId xmlns:a16="http://schemas.microsoft.com/office/drawing/2014/main" id="{E28B2D03-C1FD-5723-9D37-61A6CC0CA3C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92655" y="5306980"/>
            <a:ext cx="627445" cy="62744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38E5F34E-2C1D-8FFC-3B9A-CC9456D3D594}"/>
              </a:ext>
            </a:extLst>
          </p:cNvPr>
          <p:cNvSpPr/>
          <p:nvPr/>
        </p:nvSpPr>
        <p:spPr>
          <a:xfrm>
            <a:off x="8386982" y="2666060"/>
            <a:ext cx="608871" cy="34238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Arial" panose="020B0604020202020204" pitchFamily="34" charset="0"/>
              </a:rPr>
              <a:t>82%</a:t>
            </a:r>
          </a:p>
        </p:txBody>
      </p:sp>
      <p:sp>
        <p:nvSpPr>
          <p:cNvPr id="43" name="Rectangle 42">
            <a:extLst>
              <a:ext uri="{FF2B5EF4-FFF2-40B4-BE49-F238E27FC236}">
                <a16:creationId xmlns:a16="http://schemas.microsoft.com/office/drawing/2014/main" id="{DFD9F1D8-CD51-041D-1A52-B992CE6DB312}"/>
              </a:ext>
            </a:extLst>
          </p:cNvPr>
          <p:cNvSpPr/>
          <p:nvPr/>
        </p:nvSpPr>
        <p:spPr>
          <a:xfrm>
            <a:off x="6952072" y="2673549"/>
            <a:ext cx="608871" cy="3514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Arial" panose="020B0604020202020204" pitchFamily="34" charset="0"/>
              </a:rPr>
              <a:t>84%</a:t>
            </a:r>
          </a:p>
        </p:txBody>
      </p:sp>
      <p:sp>
        <p:nvSpPr>
          <p:cNvPr id="44" name="Right Brace 43">
            <a:extLst>
              <a:ext uri="{FF2B5EF4-FFF2-40B4-BE49-F238E27FC236}">
                <a16:creationId xmlns:a16="http://schemas.microsoft.com/office/drawing/2014/main" id="{5CCBDBE9-1230-81D6-5C95-F7A9F43A8275}"/>
              </a:ext>
            </a:extLst>
          </p:cNvPr>
          <p:cNvSpPr/>
          <p:nvPr/>
        </p:nvSpPr>
        <p:spPr>
          <a:xfrm>
            <a:off x="9686414" y="1618209"/>
            <a:ext cx="45719" cy="2353715"/>
          </a:xfrm>
          <a:prstGeom prst="rightBrace">
            <a:avLst>
              <a:gd name="adj1" fmla="val 8333"/>
              <a:gd name="adj2" fmla="val 46505"/>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Rectangle 44">
            <a:extLst>
              <a:ext uri="{FF2B5EF4-FFF2-40B4-BE49-F238E27FC236}">
                <a16:creationId xmlns:a16="http://schemas.microsoft.com/office/drawing/2014/main" id="{F78EBE1F-089C-2091-869C-A90C7A61B1F6}"/>
              </a:ext>
            </a:extLst>
          </p:cNvPr>
          <p:cNvSpPr/>
          <p:nvPr/>
        </p:nvSpPr>
        <p:spPr>
          <a:xfrm>
            <a:off x="9828070" y="2504318"/>
            <a:ext cx="608871" cy="35363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rPr>
              <a:t>79%</a:t>
            </a:r>
          </a:p>
        </p:txBody>
      </p:sp>
      <p:sp>
        <p:nvSpPr>
          <p:cNvPr id="13" name="Right Brace 12">
            <a:extLst>
              <a:ext uri="{FF2B5EF4-FFF2-40B4-BE49-F238E27FC236}">
                <a16:creationId xmlns:a16="http://schemas.microsoft.com/office/drawing/2014/main" id="{A87D1E09-6D26-51A3-16F8-81EC981085E1}"/>
              </a:ext>
            </a:extLst>
          </p:cNvPr>
          <p:cNvSpPr/>
          <p:nvPr/>
        </p:nvSpPr>
        <p:spPr>
          <a:xfrm>
            <a:off x="8163475" y="1618209"/>
            <a:ext cx="102845" cy="2462134"/>
          </a:xfrm>
          <a:prstGeom prst="rightBrace">
            <a:avLst>
              <a:gd name="adj1" fmla="val 8333"/>
              <a:gd name="adj2" fmla="val 5182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9749067A-9340-B867-FB28-95A77C2A4FCB}"/>
              </a:ext>
            </a:extLst>
          </p:cNvPr>
          <p:cNvSpPr txBox="1"/>
          <p:nvPr/>
        </p:nvSpPr>
        <p:spPr>
          <a:xfrm>
            <a:off x="2548473" y="2730526"/>
            <a:ext cx="605012" cy="3385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latin typeface="Arial" panose="020B0604020202020204" pitchFamily="34" charset="0"/>
              </a:rPr>
              <a:t>86%</a:t>
            </a:r>
          </a:p>
        </p:txBody>
      </p:sp>
      <p:sp>
        <p:nvSpPr>
          <p:cNvPr id="23" name="TextBox 22">
            <a:extLst>
              <a:ext uri="{FF2B5EF4-FFF2-40B4-BE49-F238E27FC236}">
                <a16:creationId xmlns:a16="http://schemas.microsoft.com/office/drawing/2014/main" id="{DECA5836-3D1E-5F3A-7410-BB88D1362C49}"/>
              </a:ext>
            </a:extLst>
          </p:cNvPr>
          <p:cNvSpPr txBox="1"/>
          <p:nvPr/>
        </p:nvSpPr>
        <p:spPr>
          <a:xfrm>
            <a:off x="4008281" y="2717785"/>
            <a:ext cx="636715" cy="3385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latin typeface="Arial" panose="020B0604020202020204" pitchFamily="34" charset="0"/>
              </a:rPr>
              <a:t>85%</a:t>
            </a:r>
          </a:p>
        </p:txBody>
      </p:sp>
      <p:sp>
        <p:nvSpPr>
          <p:cNvPr id="25" name="TextBox 24">
            <a:extLst>
              <a:ext uri="{FF2B5EF4-FFF2-40B4-BE49-F238E27FC236}">
                <a16:creationId xmlns:a16="http://schemas.microsoft.com/office/drawing/2014/main" id="{8F8E1B52-5896-15C0-761C-36527497689C}"/>
              </a:ext>
            </a:extLst>
          </p:cNvPr>
          <p:cNvSpPr txBox="1"/>
          <p:nvPr/>
        </p:nvSpPr>
        <p:spPr>
          <a:xfrm>
            <a:off x="5499531" y="2722932"/>
            <a:ext cx="608562" cy="3385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latin typeface="Arial" panose="020B0604020202020204" pitchFamily="34" charset="0"/>
              </a:rPr>
              <a:t>84%</a:t>
            </a:r>
          </a:p>
        </p:txBody>
      </p:sp>
      <p:sp>
        <p:nvSpPr>
          <p:cNvPr id="4" name="Right Brace 3">
            <a:extLst>
              <a:ext uri="{FF2B5EF4-FFF2-40B4-BE49-F238E27FC236}">
                <a16:creationId xmlns:a16="http://schemas.microsoft.com/office/drawing/2014/main" id="{915D9C6F-5F3A-F9D4-97F1-938BBAC40075}"/>
              </a:ext>
            </a:extLst>
          </p:cNvPr>
          <p:cNvSpPr/>
          <p:nvPr/>
        </p:nvSpPr>
        <p:spPr>
          <a:xfrm>
            <a:off x="11145762" y="1618208"/>
            <a:ext cx="45719" cy="2353715"/>
          </a:xfrm>
          <a:prstGeom prst="rightBrace">
            <a:avLst>
              <a:gd name="adj1" fmla="val 8333"/>
              <a:gd name="adj2" fmla="val 46505"/>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ectangle 5">
            <a:extLst>
              <a:ext uri="{FF2B5EF4-FFF2-40B4-BE49-F238E27FC236}">
                <a16:creationId xmlns:a16="http://schemas.microsoft.com/office/drawing/2014/main" id="{669CFBF4-FC7E-6495-14FF-3AFA33BC3CE3}"/>
              </a:ext>
            </a:extLst>
          </p:cNvPr>
          <p:cNvSpPr/>
          <p:nvPr/>
        </p:nvSpPr>
        <p:spPr>
          <a:xfrm>
            <a:off x="11332221" y="2466147"/>
            <a:ext cx="608871" cy="35363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rPr>
              <a:t>79%</a:t>
            </a:r>
          </a:p>
        </p:txBody>
      </p:sp>
      <p:sp>
        <p:nvSpPr>
          <p:cNvPr id="3" name="Right Brace 2">
            <a:extLst>
              <a:ext uri="{FF2B5EF4-FFF2-40B4-BE49-F238E27FC236}">
                <a16:creationId xmlns:a16="http://schemas.microsoft.com/office/drawing/2014/main" id="{868A8936-163D-3609-4694-1CBB1B536C25}"/>
              </a:ext>
            </a:extLst>
          </p:cNvPr>
          <p:cNvSpPr/>
          <p:nvPr/>
        </p:nvSpPr>
        <p:spPr>
          <a:xfrm>
            <a:off x="6714710" y="1618209"/>
            <a:ext cx="135465" cy="2462133"/>
          </a:xfrm>
          <a:prstGeom prst="rightBrace">
            <a:avLst>
              <a:gd name="adj1" fmla="val 8333"/>
              <a:gd name="adj2" fmla="val 5182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CBAC8DF0-D83E-1C5E-9E88-E5B43D9402DF}"/>
              </a:ext>
            </a:extLst>
          </p:cNvPr>
          <p:cNvSpPr/>
          <p:nvPr/>
        </p:nvSpPr>
        <p:spPr>
          <a:xfrm>
            <a:off x="5251613" y="1599160"/>
            <a:ext cx="161632" cy="2519864"/>
          </a:xfrm>
          <a:prstGeom prst="rightBrace">
            <a:avLst>
              <a:gd name="adj1" fmla="val 8333"/>
              <a:gd name="adj2" fmla="val 5182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2142747B-61DD-F91E-07D4-2C5340D4332D}"/>
              </a:ext>
            </a:extLst>
          </p:cNvPr>
          <p:cNvSpPr/>
          <p:nvPr/>
        </p:nvSpPr>
        <p:spPr>
          <a:xfrm>
            <a:off x="3760103" y="1608684"/>
            <a:ext cx="146282" cy="2519865"/>
          </a:xfrm>
          <a:prstGeom prst="rightBrace">
            <a:avLst>
              <a:gd name="adj1" fmla="val 8333"/>
              <a:gd name="adj2" fmla="val 5182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e 18">
            <a:extLst>
              <a:ext uri="{FF2B5EF4-FFF2-40B4-BE49-F238E27FC236}">
                <a16:creationId xmlns:a16="http://schemas.microsoft.com/office/drawing/2014/main" id="{CC89ED68-32DA-6D7D-C34E-3556E4B63257}"/>
              </a:ext>
            </a:extLst>
          </p:cNvPr>
          <p:cNvSpPr/>
          <p:nvPr/>
        </p:nvSpPr>
        <p:spPr>
          <a:xfrm>
            <a:off x="2359953" y="1618209"/>
            <a:ext cx="64182" cy="2500815"/>
          </a:xfrm>
          <a:prstGeom prst="rightBrace">
            <a:avLst>
              <a:gd name="adj1" fmla="val 8333"/>
              <a:gd name="adj2" fmla="val 5182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ectangle 9">
            <a:extLst>
              <a:ext uri="{FF2B5EF4-FFF2-40B4-BE49-F238E27FC236}">
                <a16:creationId xmlns:a16="http://schemas.microsoft.com/office/drawing/2014/main" id="{419B6F3E-745F-A1F2-EF1B-2164165DB3FE}"/>
              </a:ext>
            </a:extLst>
          </p:cNvPr>
          <p:cNvSpPr/>
          <p:nvPr/>
        </p:nvSpPr>
        <p:spPr>
          <a:xfrm>
            <a:off x="4261827" y="6144680"/>
            <a:ext cx="7632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655 - 748</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graphicFrame>
        <p:nvGraphicFramePr>
          <p:cNvPr id="5" name="Chart 4">
            <a:extLst>
              <a:ext uri="{FF2B5EF4-FFF2-40B4-BE49-F238E27FC236}">
                <a16:creationId xmlns:a16="http://schemas.microsoft.com/office/drawing/2014/main" id="{B0981B54-6BEE-7230-0F48-B6407638AA28}"/>
              </a:ext>
            </a:extLst>
          </p:cNvPr>
          <p:cNvGraphicFramePr/>
          <p:nvPr>
            <p:extLst>
              <p:ext uri="{D42A27DB-BD31-4B8C-83A1-F6EECF244321}">
                <p14:modId xmlns:p14="http://schemas.microsoft.com/office/powerpoint/2010/main" val="2250348913"/>
              </p:ext>
            </p:extLst>
          </p:nvPr>
        </p:nvGraphicFramePr>
        <p:xfrm>
          <a:off x="114300" y="1407035"/>
          <a:ext cx="11508825" cy="4571778"/>
        </p:xfrm>
        <a:graphic>
          <a:graphicData uri="http://schemas.openxmlformats.org/drawingml/2006/chart">
            <c:chart xmlns:c="http://schemas.openxmlformats.org/drawingml/2006/chart" xmlns:r="http://schemas.openxmlformats.org/officeDocument/2006/relationships" r:id="rId10"/>
          </a:graphicData>
        </a:graphic>
      </p:graphicFrame>
      <p:sp>
        <p:nvSpPr>
          <p:cNvPr id="24" name="Rectangle 23">
            <a:extLst>
              <a:ext uri="{FF2B5EF4-FFF2-40B4-BE49-F238E27FC236}">
                <a16:creationId xmlns:a16="http://schemas.microsoft.com/office/drawing/2014/main" id="{E786CF4E-AE42-8893-61F8-CE0513BD8FA1}"/>
              </a:ext>
            </a:extLst>
          </p:cNvPr>
          <p:cNvSpPr/>
          <p:nvPr/>
        </p:nvSpPr>
        <p:spPr>
          <a:xfrm>
            <a:off x="-159795" y="829964"/>
            <a:ext cx="12192000"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i="1" dirty="0">
                <a:solidFill>
                  <a:schemeClr val="tx2"/>
                </a:solidFill>
                <a:latin typeface="HK Grotesk" pitchFamily="50" charset="0"/>
              </a:rPr>
              <a:t>Proportion des consommateurs satisfaits/très satisfaits</a:t>
            </a:r>
          </a:p>
        </p:txBody>
      </p:sp>
      <p:sp>
        <p:nvSpPr>
          <p:cNvPr id="26" name="Text Placeholder 3">
            <a:extLst>
              <a:ext uri="{FF2B5EF4-FFF2-40B4-BE49-F238E27FC236}">
                <a16:creationId xmlns:a16="http://schemas.microsoft.com/office/drawing/2014/main" id="{C4A90800-017E-9098-EA4C-D0FAA43FC8AC}"/>
              </a:ext>
            </a:extLst>
          </p:cNvPr>
          <p:cNvSpPr txBox="1">
            <a:spLocks/>
          </p:cNvSpPr>
          <p:nvPr/>
        </p:nvSpPr>
        <p:spPr>
          <a:xfrm>
            <a:off x="404828" y="122122"/>
            <a:ext cx="11264282" cy="570664"/>
          </a:xfrm>
          <a:prstGeom prst="rect">
            <a:avLst/>
          </a:prstGeom>
        </p:spPr>
        <p:txBody>
          <a:bodyPr anchor="ct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2400" b="1" dirty="0">
                <a:solidFill>
                  <a:srgbClr val="414041"/>
                </a:solidFill>
                <a:latin typeface="HK Grotesk"/>
              </a:rPr>
              <a:t>SATISFACTION DES DERNIÈRES VISITES EN CHR</a:t>
            </a:r>
          </a:p>
        </p:txBody>
      </p:sp>
    </p:spTree>
    <p:extLst>
      <p:ext uri="{BB962C8B-B14F-4D97-AF65-F5344CB8AC3E}">
        <p14:creationId xmlns:p14="http://schemas.microsoft.com/office/powerpoint/2010/main" val="224006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bar&#10;&#10;Description automatically generated">
            <a:extLst>
              <a:ext uri="{FF2B5EF4-FFF2-40B4-BE49-F238E27FC236}">
                <a16:creationId xmlns:a16="http://schemas.microsoft.com/office/drawing/2014/main" id="{6676B579-F39D-52EE-2823-8D4D79EEDC9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217" r="5217"/>
          <a:stretch/>
        </p:blipFill>
        <p:spPr/>
      </p:pic>
      <p:sp>
        <p:nvSpPr>
          <p:cNvPr id="3" name="Text Placeholder 2">
            <a:extLst>
              <a:ext uri="{FF2B5EF4-FFF2-40B4-BE49-F238E27FC236}">
                <a16:creationId xmlns:a16="http://schemas.microsoft.com/office/drawing/2014/main" id="{B5C93626-657E-A72D-FBD4-5A83B676C1FC}"/>
              </a:ext>
            </a:extLst>
          </p:cNvPr>
          <p:cNvSpPr>
            <a:spLocks noGrp="1"/>
          </p:cNvSpPr>
          <p:nvPr>
            <p:ph type="body" sz="quarter" idx="14"/>
          </p:nvPr>
        </p:nvSpPr>
        <p:spPr>
          <a:solidFill>
            <a:schemeClr val="bg2"/>
          </a:solidFill>
        </p:spPr>
        <p:txBody>
          <a:bodyPr/>
          <a:lstStyle/>
          <a:p>
            <a:r>
              <a:rPr lang="en-GB" dirty="0">
                <a:latin typeface="Arial" panose="020B0604020202020204" pitchFamily="34" charset="0"/>
              </a:rPr>
              <a:t>Indices </a:t>
            </a:r>
            <a:r>
              <a:rPr lang="en-GB" dirty="0" err="1">
                <a:latin typeface="Arial" panose="020B0604020202020204" pitchFamily="34" charset="0"/>
              </a:rPr>
              <a:t>Clés</a:t>
            </a:r>
            <a:r>
              <a:rPr lang="en-GB" dirty="0">
                <a:latin typeface="Arial" panose="020B0604020202020204" pitchFamily="34" charset="0"/>
              </a:rPr>
              <a:t> :</a:t>
            </a:r>
          </a:p>
          <a:p>
            <a:r>
              <a:rPr lang="en-GB" dirty="0">
                <a:latin typeface="Arial" panose="020B0604020202020204" pitchFamily="34" charset="0"/>
              </a:rPr>
              <a:t>Les </a:t>
            </a:r>
            <a:r>
              <a:rPr lang="en-GB" dirty="0" err="1">
                <a:latin typeface="Arial" panose="020B0604020202020204" pitchFamily="34" charset="0"/>
              </a:rPr>
              <a:t>Catégories</a:t>
            </a:r>
            <a:endParaRPr lang="en-GB" dirty="0">
              <a:latin typeface="Arial" panose="020B0604020202020204" pitchFamily="34" charset="0"/>
            </a:endParaRPr>
          </a:p>
        </p:txBody>
      </p:sp>
    </p:spTree>
    <p:extLst>
      <p:ext uri="{BB962C8B-B14F-4D97-AF65-F5344CB8AC3E}">
        <p14:creationId xmlns:p14="http://schemas.microsoft.com/office/powerpoint/2010/main" val="2243948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6D9062-D371-5885-7262-3BC641E6D0F2}"/>
              </a:ext>
            </a:extLst>
          </p:cNvPr>
          <p:cNvGraphicFramePr/>
          <p:nvPr>
            <p:extLst>
              <p:ext uri="{D42A27DB-BD31-4B8C-83A1-F6EECF244321}">
                <p14:modId xmlns:p14="http://schemas.microsoft.com/office/powerpoint/2010/main" val="3984234577"/>
              </p:ext>
            </p:extLst>
          </p:nvPr>
        </p:nvGraphicFramePr>
        <p:xfrm>
          <a:off x="-37601" y="779646"/>
          <a:ext cx="12273775" cy="4827104"/>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descr="A group of soda cans&#10;&#10;Description automatically generated">
            <a:extLst>
              <a:ext uri="{FF2B5EF4-FFF2-40B4-BE49-F238E27FC236}">
                <a16:creationId xmlns:a16="http://schemas.microsoft.com/office/drawing/2014/main" id="{D53E0D0E-1FCF-E36F-EBA8-43854CE8B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831" y="3722207"/>
            <a:ext cx="392711" cy="392711"/>
          </a:xfrm>
          <a:prstGeom prst="rect">
            <a:avLst/>
          </a:prstGeom>
        </p:spPr>
      </p:pic>
      <p:pic>
        <p:nvPicPr>
          <p:cNvPr id="19" name="Picture 18" descr="A bottle of wine and a glass of wine&#10;&#10;Description automatically generated">
            <a:extLst>
              <a:ext uri="{FF2B5EF4-FFF2-40B4-BE49-F238E27FC236}">
                <a16:creationId xmlns:a16="http://schemas.microsoft.com/office/drawing/2014/main" id="{96D347E2-7D61-1499-C278-21B845F84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203" y="3451765"/>
            <a:ext cx="412965" cy="412965"/>
          </a:xfrm>
          <a:prstGeom prst="rect">
            <a:avLst/>
          </a:prstGeom>
        </p:spPr>
      </p:pic>
      <p:pic>
        <p:nvPicPr>
          <p:cNvPr id="10" name="Picture 2">
            <a:extLst>
              <a:ext uri="{FF2B5EF4-FFF2-40B4-BE49-F238E27FC236}">
                <a16:creationId xmlns:a16="http://schemas.microsoft.com/office/drawing/2014/main" id="{B1782E5D-395E-17A2-1316-20BC31D2A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3523" y="4384762"/>
            <a:ext cx="370840" cy="3708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of a drink&#10;&#10;Description automatically generated">
            <a:extLst>
              <a:ext uri="{FF2B5EF4-FFF2-40B4-BE49-F238E27FC236}">
                <a16:creationId xmlns:a16="http://schemas.microsoft.com/office/drawing/2014/main" id="{7F6D94FE-F162-143D-4FE1-73012E650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1703" y="3625008"/>
            <a:ext cx="382076" cy="382076"/>
          </a:xfrm>
          <a:prstGeom prst="rect">
            <a:avLst/>
          </a:prstGeom>
        </p:spPr>
      </p:pic>
      <p:pic>
        <p:nvPicPr>
          <p:cNvPr id="24" name="Picture 23" descr="A blue and white rectangular object with a yellow circle&#10;&#10;Description automatically generated">
            <a:extLst>
              <a:ext uri="{FF2B5EF4-FFF2-40B4-BE49-F238E27FC236}">
                <a16:creationId xmlns:a16="http://schemas.microsoft.com/office/drawing/2014/main" id="{F84CCB32-9DAE-1019-0925-B89E5AD2C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1968" y="4301118"/>
            <a:ext cx="380695" cy="380695"/>
          </a:xfrm>
          <a:prstGeom prst="rect">
            <a:avLst/>
          </a:prstGeom>
        </p:spPr>
      </p:pic>
      <p:graphicFrame>
        <p:nvGraphicFramePr>
          <p:cNvPr id="9" name="Table 8">
            <a:extLst>
              <a:ext uri="{FF2B5EF4-FFF2-40B4-BE49-F238E27FC236}">
                <a16:creationId xmlns:a16="http://schemas.microsoft.com/office/drawing/2014/main" id="{C77B1A9F-523F-F93E-A209-A16044B573B8}"/>
              </a:ext>
            </a:extLst>
          </p:cNvPr>
          <p:cNvGraphicFramePr>
            <a:graphicFrameLocks noGrp="1"/>
          </p:cNvGraphicFramePr>
          <p:nvPr>
            <p:extLst>
              <p:ext uri="{D42A27DB-BD31-4B8C-83A1-F6EECF244321}">
                <p14:modId xmlns:p14="http://schemas.microsoft.com/office/powerpoint/2010/main" val="2897285222"/>
              </p:ext>
            </p:extLst>
          </p:nvPr>
        </p:nvGraphicFramePr>
        <p:xfrm>
          <a:off x="205482" y="5562049"/>
          <a:ext cx="11781036" cy="370840"/>
        </p:xfrm>
        <a:graphic>
          <a:graphicData uri="http://schemas.openxmlformats.org/drawingml/2006/table">
            <a:tbl>
              <a:tblPr firstRow="1" bandRow="1">
                <a:tableStyleId>{5940675A-B579-460E-94D1-54222C63F5DA}</a:tableStyleId>
              </a:tblPr>
              <a:tblGrid>
                <a:gridCol w="981753">
                  <a:extLst>
                    <a:ext uri="{9D8B030D-6E8A-4147-A177-3AD203B41FA5}">
                      <a16:colId xmlns:a16="http://schemas.microsoft.com/office/drawing/2014/main" val="889958904"/>
                    </a:ext>
                  </a:extLst>
                </a:gridCol>
                <a:gridCol w="981753">
                  <a:extLst>
                    <a:ext uri="{9D8B030D-6E8A-4147-A177-3AD203B41FA5}">
                      <a16:colId xmlns:a16="http://schemas.microsoft.com/office/drawing/2014/main" val="2958783444"/>
                    </a:ext>
                  </a:extLst>
                </a:gridCol>
                <a:gridCol w="981753">
                  <a:extLst>
                    <a:ext uri="{9D8B030D-6E8A-4147-A177-3AD203B41FA5}">
                      <a16:colId xmlns:a16="http://schemas.microsoft.com/office/drawing/2014/main" val="3968133620"/>
                    </a:ext>
                  </a:extLst>
                </a:gridCol>
                <a:gridCol w="981753">
                  <a:extLst>
                    <a:ext uri="{9D8B030D-6E8A-4147-A177-3AD203B41FA5}">
                      <a16:colId xmlns:a16="http://schemas.microsoft.com/office/drawing/2014/main" val="2715068819"/>
                    </a:ext>
                  </a:extLst>
                </a:gridCol>
                <a:gridCol w="981753">
                  <a:extLst>
                    <a:ext uri="{9D8B030D-6E8A-4147-A177-3AD203B41FA5}">
                      <a16:colId xmlns:a16="http://schemas.microsoft.com/office/drawing/2014/main" val="849505070"/>
                    </a:ext>
                  </a:extLst>
                </a:gridCol>
                <a:gridCol w="981753">
                  <a:extLst>
                    <a:ext uri="{9D8B030D-6E8A-4147-A177-3AD203B41FA5}">
                      <a16:colId xmlns:a16="http://schemas.microsoft.com/office/drawing/2014/main" val="1425347041"/>
                    </a:ext>
                  </a:extLst>
                </a:gridCol>
                <a:gridCol w="981753">
                  <a:extLst>
                    <a:ext uri="{9D8B030D-6E8A-4147-A177-3AD203B41FA5}">
                      <a16:colId xmlns:a16="http://schemas.microsoft.com/office/drawing/2014/main" val="662179471"/>
                    </a:ext>
                  </a:extLst>
                </a:gridCol>
                <a:gridCol w="981753">
                  <a:extLst>
                    <a:ext uri="{9D8B030D-6E8A-4147-A177-3AD203B41FA5}">
                      <a16:colId xmlns:a16="http://schemas.microsoft.com/office/drawing/2014/main" val="3894530112"/>
                    </a:ext>
                  </a:extLst>
                </a:gridCol>
                <a:gridCol w="981753">
                  <a:extLst>
                    <a:ext uri="{9D8B030D-6E8A-4147-A177-3AD203B41FA5}">
                      <a16:colId xmlns:a16="http://schemas.microsoft.com/office/drawing/2014/main" val="98315803"/>
                    </a:ext>
                  </a:extLst>
                </a:gridCol>
                <a:gridCol w="981753">
                  <a:extLst>
                    <a:ext uri="{9D8B030D-6E8A-4147-A177-3AD203B41FA5}">
                      <a16:colId xmlns:a16="http://schemas.microsoft.com/office/drawing/2014/main" val="3677750650"/>
                    </a:ext>
                  </a:extLst>
                </a:gridCol>
                <a:gridCol w="981753">
                  <a:extLst>
                    <a:ext uri="{9D8B030D-6E8A-4147-A177-3AD203B41FA5}">
                      <a16:colId xmlns:a16="http://schemas.microsoft.com/office/drawing/2014/main" val="2203562302"/>
                    </a:ext>
                  </a:extLst>
                </a:gridCol>
                <a:gridCol w="981753">
                  <a:extLst>
                    <a:ext uri="{9D8B030D-6E8A-4147-A177-3AD203B41FA5}">
                      <a16:colId xmlns:a16="http://schemas.microsoft.com/office/drawing/2014/main" val="293955661"/>
                    </a:ext>
                  </a:extLst>
                </a:gridCol>
              </a:tblGrid>
              <a:tr h="370840">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N/A</a:t>
                      </a:r>
                      <a:endParaRPr lang="en-GB" sz="1800" dirty="0">
                        <a:solidFill>
                          <a:schemeClr val="accent5"/>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-9pts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-6pts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-2pts</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chemeClr val="accent4"/>
                          </a:solidFill>
                          <a:effectLst/>
                          <a:uLnTx/>
                          <a:uFillTx/>
                          <a:latin typeface="Arial" panose="020B0604020202020204" pitchFamily="34" charset="0"/>
                          <a:ea typeface="+mn-ea"/>
                          <a:cs typeface="+mn-cs"/>
                        </a:rPr>
                        <a:t>=0pt</a:t>
                      </a:r>
                      <a:endParaRPr lang="en-GB" sz="1800" dirty="0">
                        <a:solidFill>
                          <a:schemeClr val="accent4"/>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-1pt</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-1pt</a:t>
                      </a:r>
                      <a:endParaRPr lang="en-GB" sz="1800" dirty="0">
                        <a:solidFill>
                          <a:schemeClr val="accent5"/>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-1pt</a:t>
                      </a:r>
                      <a:endParaRPr lang="en-GB" sz="1800" dirty="0">
                        <a:solidFill>
                          <a:srgbClr val="FF0000"/>
                        </a:solidFill>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9404744"/>
                  </a:ext>
                </a:extLst>
              </a:tr>
            </a:tbl>
          </a:graphicData>
        </a:graphic>
      </p:graphicFrame>
      <p:pic>
        <p:nvPicPr>
          <p:cNvPr id="20" name="Picture 19" descr="A bottle of alcohol with a white speech bubble&#10;&#10;Description automatically generated">
            <a:extLst>
              <a:ext uri="{FF2B5EF4-FFF2-40B4-BE49-F238E27FC236}">
                <a16:creationId xmlns:a16="http://schemas.microsoft.com/office/drawing/2014/main" id="{0C4F3D8A-DCA2-57B0-2CB5-8E6CA2FBD3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0838" y="4198771"/>
            <a:ext cx="442279" cy="442279"/>
          </a:xfrm>
          <a:prstGeom prst="rect">
            <a:avLst/>
          </a:prstGeom>
        </p:spPr>
      </p:pic>
      <p:sp>
        <p:nvSpPr>
          <p:cNvPr id="3" name="Rectangle 2">
            <a:extLst>
              <a:ext uri="{FF2B5EF4-FFF2-40B4-BE49-F238E27FC236}">
                <a16:creationId xmlns:a16="http://schemas.microsoft.com/office/drawing/2014/main" id="{EB72B123-9CD5-0F57-E076-877F63A469B9}"/>
              </a:ext>
            </a:extLst>
          </p:cNvPr>
          <p:cNvSpPr/>
          <p:nvPr/>
        </p:nvSpPr>
        <p:spPr>
          <a:xfrm>
            <a:off x="9445909" y="2307493"/>
            <a:ext cx="327377" cy="19191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6D793D8-BC53-7AE3-0509-E07D35B5BF5E}"/>
              </a:ext>
            </a:extLst>
          </p:cNvPr>
          <p:cNvSpPr/>
          <p:nvPr/>
        </p:nvSpPr>
        <p:spPr>
          <a:xfrm>
            <a:off x="9445909" y="2624528"/>
            <a:ext cx="327377" cy="191911"/>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02CB554-0917-8DB0-D99F-1450C69E7AB7}"/>
              </a:ext>
            </a:extLst>
          </p:cNvPr>
          <p:cNvSpPr/>
          <p:nvPr/>
        </p:nvSpPr>
        <p:spPr>
          <a:xfrm>
            <a:off x="9829691" y="2307494"/>
            <a:ext cx="1903777" cy="18625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200" dirty="0">
                <a:latin typeface="Arial" panose="020B0604020202020204" pitchFamily="34" charset="0"/>
              </a:rPr>
              <a:t>Boissons sans </a:t>
            </a:r>
            <a:r>
              <a:rPr lang="en-GB" sz="1200" dirty="0" err="1">
                <a:latin typeface="Arial" panose="020B0604020202020204" pitchFamily="34" charset="0"/>
              </a:rPr>
              <a:t>alcool</a:t>
            </a:r>
            <a:endParaRPr lang="en-GB" sz="1200" dirty="0">
              <a:latin typeface="Arial" panose="020B0604020202020204" pitchFamily="34" charset="0"/>
            </a:endParaRPr>
          </a:p>
        </p:txBody>
      </p:sp>
      <p:sp>
        <p:nvSpPr>
          <p:cNvPr id="16" name="Rectangle 15">
            <a:extLst>
              <a:ext uri="{FF2B5EF4-FFF2-40B4-BE49-F238E27FC236}">
                <a16:creationId xmlns:a16="http://schemas.microsoft.com/office/drawing/2014/main" id="{1AC63C0B-FBFA-05F4-5FE9-8EABABF1B0CE}"/>
              </a:ext>
            </a:extLst>
          </p:cNvPr>
          <p:cNvSpPr/>
          <p:nvPr/>
        </p:nvSpPr>
        <p:spPr>
          <a:xfrm>
            <a:off x="9829691" y="2634467"/>
            <a:ext cx="1903777" cy="19191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200" dirty="0">
                <a:latin typeface="Arial" panose="020B0604020202020204" pitchFamily="34" charset="0"/>
              </a:rPr>
              <a:t>Boissons </a:t>
            </a:r>
            <a:r>
              <a:rPr lang="en-GB" sz="1200" dirty="0" err="1">
                <a:latin typeface="Arial" panose="020B0604020202020204" pitchFamily="34" charset="0"/>
              </a:rPr>
              <a:t>alcoolisées</a:t>
            </a:r>
            <a:endParaRPr lang="en-GB" sz="1200" dirty="0">
              <a:latin typeface="Arial" panose="020B0604020202020204" pitchFamily="34" charset="0"/>
            </a:endParaRPr>
          </a:p>
        </p:txBody>
      </p:sp>
      <p:pic>
        <p:nvPicPr>
          <p:cNvPr id="13" name="Picture 12" descr="A cartoon of a drink&#10;&#10;Description automatically generated">
            <a:extLst>
              <a:ext uri="{FF2B5EF4-FFF2-40B4-BE49-F238E27FC236}">
                <a16:creationId xmlns:a16="http://schemas.microsoft.com/office/drawing/2014/main" id="{1C61AD94-EBA6-A892-CFC9-EEF1E18C5B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781" y="3629683"/>
            <a:ext cx="353731" cy="353731"/>
          </a:xfrm>
          <a:prstGeom prst="rect">
            <a:avLst/>
          </a:prstGeom>
        </p:spPr>
      </p:pic>
      <p:pic>
        <p:nvPicPr>
          <p:cNvPr id="14" name="Picture 13" descr="A glass of beer with foam&#10;&#10;Description automatically generated">
            <a:extLst>
              <a:ext uri="{FF2B5EF4-FFF2-40B4-BE49-F238E27FC236}">
                <a16:creationId xmlns:a16="http://schemas.microsoft.com/office/drawing/2014/main" id="{6170B949-ED07-EB6C-AC02-9351822B07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341" y="3045529"/>
            <a:ext cx="353731" cy="353731"/>
          </a:xfrm>
          <a:prstGeom prst="rect">
            <a:avLst/>
          </a:prstGeom>
        </p:spPr>
      </p:pic>
      <p:pic>
        <p:nvPicPr>
          <p:cNvPr id="22" name="Picture 21" descr="A white bottle with blue label&#10;&#10;Description automatically generated">
            <a:extLst>
              <a:ext uri="{FF2B5EF4-FFF2-40B4-BE49-F238E27FC236}">
                <a16:creationId xmlns:a16="http://schemas.microsoft.com/office/drawing/2014/main" id="{FB5EA53B-A28E-FBAC-A1C0-93FAF63A50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86377" y="4362284"/>
            <a:ext cx="380695" cy="380695"/>
          </a:xfrm>
          <a:prstGeom prst="rect">
            <a:avLst/>
          </a:prstGeom>
        </p:spPr>
      </p:pic>
      <p:pic>
        <p:nvPicPr>
          <p:cNvPr id="23" name="Picture 22" descr="A bottle and glass of beer&#10;&#10;Description automatically generated">
            <a:extLst>
              <a:ext uri="{FF2B5EF4-FFF2-40B4-BE49-F238E27FC236}">
                <a16:creationId xmlns:a16="http://schemas.microsoft.com/office/drawing/2014/main" id="{83FF0AA1-87F4-7ECF-7790-CEA36A77B0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88457" y="4300700"/>
            <a:ext cx="442279" cy="442279"/>
          </a:xfrm>
          <a:prstGeom prst="rect">
            <a:avLst/>
          </a:prstGeom>
        </p:spPr>
      </p:pic>
      <p:pic>
        <p:nvPicPr>
          <p:cNvPr id="25" name="Picture 24" descr="A cup of coffee and a small brown object on a saucer&#10;&#10;Description automatically generated">
            <a:extLst>
              <a:ext uri="{FF2B5EF4-FFF2-40B4-BE49-F238E27FC236}">
                <a16:creationId xmlns:a16="http://schemas.microsoft.com/office/drawing/2014/main" id="{687D64A6-B82B-2DA8-91C0-0A7855E2B1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8833" y="3403634"/>
            <a:ext cx="374347" cy="374347"/>
          </a:xfrm>
          <a:prstGeom prst="rect">
            <a:avLst/>
          </a:prstGeom>
        </p:spPr>
      </p:pic>
      <p:sp>
        <p:nvSpPr>
          <p:cNvPr id="8" name="Rectangle 7">
            <a:extLst>
              <a:ext uri="{FF2B5EF4-FFF2-40B4-BE49-F238E27FC236}">
                <a16:creationId xmlns:a16="http://schemas.microsoft.com/office/drawing/2014/main" id="{BA7646FF-493E-7CBB-57A0-19F28DE7CD2A}"/>
              </a:ext>
            </a:extLst>
          </p:cNvPr>
          <p:cNvSpPr/>
          <p:nvPr/>
        </p:nvSpPr>
        <p:spPr>
          <a:xfrm>
            <a:off x="4261827" y="6153733"/>
            <a:ext cx="7416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 726 - </a:t>
            </a:r>
            <a:r>
              <a:rPr lang="en-US" sz="800" i="1" dirty="0">
                <a:solidFill>
                  <a:schemeClr val="tx2"/>
                </a:solidFill>
                <a:latin typeface="Arial" panose="020B0604020202020204" pitchFamily="34" charset="0"/>
              </a:rPr>
              <a:t>727</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 </a:t>
            </a:r>
          </a:p>
        </p:txBody>
      </p:sp>
      <p:pic>
        <p:nvPicPr>
          <p:cNvPr id="18" name="Picture 17" descr="A bottle and a glass&#10;&#10;AI-generated content may be incorrect.">
            <a:extLst>
              <a:ext uri="{FF2B5EF4-FFF2-40B4-BE49-F238E27FC236}">
                <a16:creationId xmlns:a16="http://schemas.microsoft.com/office/drawing/2014/main" id="{5C8D082B-6594-4FBA-FDCB-E4AE798C86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03232" y="3479186"/>
            <a:ext cx="385544" cy="385544"/>
          </a:xfrm>
          <a:prstGeom prst="rect">
            <a:avLst/>
          </a:prstGeom>
        </p:spPr>
      </p:pic>
      <p:sp>
        <p:nvSpPr>
          <p:cNvPr id="2" name="TextBox 26">
            <a:extLst>
              <a:ext uri="{FF2B5EF4-FFF2-40B4-BE49-F238E27FC236}">
                <a16:creationId xmlns:a16="http://schemas.microsoft.com/office/drawing/2014/main" id="{0B47315B-CA22-68E5-BCC9-3FD5F3000827}"/>
              </a:ext>
            </a:extLst>
          </p:cNvPr>
          <p:cNvSpPr txBox="1"/>
          <p:nvPr/>
        </p:nvSpPr>
        <p:spPr>
          <a:xfrm>
            <a:off x="205482" y="260926"/>
            <a:ext cx="11781036" cy="7571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fontAlgn="auto">
              <a:lnSpc>
                <a:spcPct val="90000"/>
              </a:lnSpc>
              <a:spcBef>
                <a:spcPts val="1000"/>
              </a:spcBef>
              <a:spcAft>
                <a:spcPts val="0"/>
              </a:spcAft>
              <a:buClrTx/>
              <a:buSzTx/>
              <a:tabLst/>
              <a:defRPr/>
            </a:pPr>
            <a:r>
              <a:rPr lang="fr-FR" sz="2400" b="1">
                <a:solidFill>
                  <a:srgbClr val="414041"/>
                </a:solidFill>
                <a:latin typeface="+mj-lt"/>
              </a:rPr>
              <a:t>PARMI LES PROPOSITIONS SUIVANTES, QUELS TYPES DE BOISSONS AVEZ-VOUS CONSOMMÉS EN CHR AU COURS DU MOIS ÉCOULÉ ?​</a:t>
            </a:r>
          </a:p>
        </p:txBody>
      </p:sp>
      <p:sp>
        <p:nvSpPr>
          <p:cNvPr id="11" name="TextBox 27">
            <a:extLst>
              <a:ext uri="{FF2B5EF4-FFF2-40B4-BE49-F238E27FC236}">
                <a16:creationId xmlns:a16="http://schemas.microsoft.com/office/drawing/2014/main" id="{15919209-1B76-AA80-FF7C-CB88E8DA33C7}"/>
              </a:ext>
            </a:extLst>
          </p:cNvPr>
          <p:cNvSpPr txBox="1"/>
          <p:nvPr/>
        </p:nvSpPr>
        <p:spPr>
          <a:xfrm>
            <a:off x="3950" y="1251250"/>
            <a:ext cx="12192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i="1">
                <a:solidFill>
                  <a:schemeClr val="tx2"/>
                </a:solidFill>
                <a:latin typeface="+mj-lt"/>
              </a:rPr>
              <a:t>Boissons les plus populaires auprès des consommateurs | Indexé vs. an-1</a:t>
            </a:r>
          </a:p>
        </p:txBody>
      </p:sp>
    </p:spTree>
    <p:extLst>
      <p:ext uri="{BB962C8B-B14F-4D97-AF65-F5344CB8AC3E}">
        <p14:creationId xmlns:p14="http://schemas.microsoft.com/office/powerpoint/2010/main" val="15514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A3D0948-5E49-DAFE-BC14-A15D0733D045}"/>
              </a:ext>
            </a:extLst>
          </p:cNvPr>
          <p:cNvGraphicFramePr/>
          <p:nvPr>
            <p:extLst>
              <p:ext uri="{D42A27DB-BD31-4B8C-83A1-F6EECF244321}">
                <p14:modId xmlns:p14="http://schemas.microsoft.com/office/powerpoint/2010/main" val="4050894674"/>
              </p:ext>
            </p:extLst>
          </p:nvPr>
        </p:nvGraphicFramePr>
        <p:xfrm>
          <a:off x="5343525" y="1519565"/>
          <a:ext cx="6682015" cy="4773080"/>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2">
            <a:extLst>
              <a:ext uri="{FF2B5EF4-FFF2-40B4-BE49-F238E27FC236}">
                <a16:creationId xmlns:a16="http://schemas.microsoft.com/office/drawing/2014/main" id="{D9EEAE4E-C2A3-6AE6-84C1-D48A41920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834" y="5005698"/>
            <a:ext cx="286139" cy="2861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ottle of alcohol with a white speech bubble&#10;&#10;Description automatically generated">
            <a:extLst>
              <a:ext uri="{FF2B5EF4-FFF2-40B4-BE49-F238E27FC236}">
                <a16:creationId xmlns:a16="http://schemas.microsoft.com/office/drawing/2014/main" id="{025371BE-3B5B-3BBA-5E43-3B5543B9F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479" y="4248485"/>
            <a:ext cx="361061" cy="361061"/>
          </a:xfrm>
          <a:prstGeom prst="rect">
            <a:avLst/>
          </a:prstGeom>
        </p:spPr>
      </p:pic>
      <p:pic>
        <p:nvPicPr>
          <p:cNvPr id="10" name="Picture 9" descr="A bottle of wine and a glass of wine&#10;&#10;Description automatically generated">
            <a:extLst>
              <a:ext uri="{FF2B5EF4-FFF2-40B4-BE49-F238E27FC236}">
                <a16:creationId xmlns:a16="http://schemas.microsoft.com/office/drawing/2014/main" id="{C6D37209-0D64-ABB5-5BBD-821161675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421" y="2689375"/>
            <a:ext cx="412965" cy="412965"/>
          </a:xfrm>
          <a:prstGeom prst="rect">
            <a:avLst/>
          </a:prstGeom>
        </p:spPr>
      </p:pic>
      <p:pic>
        <p:nvPicPr>
          <p:cNvPr id="12" name="Picture 11" descr="A logo of a drink&#10;&#10;Description automatically generated">
            <a:extLst>
              <a:ext uri="{FF2B5EF4-FFF2-40B4-BE49-F238E27FC236}">
                <a16:creationId xmlns:a16="http://schemas.microsoft.com/office/drawing/2014/main" id="{8E82CAD1-F44B-739C-A707-1865BE21CB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437" y="3499757"/>
            <a:ext cx="382076" cy="382076"/>
          </a:xfrm>
          <a:prstGeom prst="rect">
            <a:avLst/>
          </a:prstGeom>
        </p:spPr>
      </p:pic>
      <p:pic>
        <p:nvPicPr>
          <p:cNvPr id="4" name="Picture 3" descr="A white bottle with blue label&#10;&#10;Description automatically generated">
            <a:extLst>
              <a:ext uri="{FF2B5EF4-FFF2-40B4-BE49-F238E27FC236}">
                <a16:creationId xmlns:a16="http://schemas.microsoft.com/office/drawing/2014/main" id="{98C8A2B5-4358-BFC9-477C-A1C4F051B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7252" y="5426542"/>
            <a:ext cx="264340" cy="264340"/>
          </a:xfrm>
          <a:prstGeom prst="rect">
            <a:avLst/>
          </a:prstGeom>
        </p:spPr>
      </p:pic>
      <p:pic>
        <p:nvPicPr>
          <p:cNvPr id="16" name="Picture 15" descr="A bottle and a glass&#10;&#10;AI-generated content may be incorrect.">
            <a:extLst>
              <a:ext uri="{FF2B5EF4-FFF2-40B4-BE49-F238E27FC236}">
                <a16:creationId xmlns:a16="http://schemas.microsoft.com/office/drawing/2014/main" id="{96DC8E1A-5DCA-1B81-D932-9639C2BEDA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9845" y="2287097"/>
            <a:ext cx="345882" cy="345882"/>
          </a:xfrm>
          <a:prstGeom prst="rect">
            <a:avLst/>
          </a:prstGeom>
        </p:spPr>
      </p:pic>
      <p:pic>
        <p:nvPicPr>
          <p:cNvPr id="2" name="Picture 1" descr="A bottle and glass of beer&#10;&#10;Description automatically generated">
            <a:extLst>
              <a:ext uri="{FF2B5EF4-FFF2-40B4-BE49-F238E27FC236}">
                <a16:creationId xmlns:a16="http://schemas.microsoft.com/office/drawing/2014/main" id="{2044D8A4-DBEE-D0E8-5B19-5012BC87E2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0300" y="5732681"/>
            <a:ext cx="372565" cy="372565"/>
          </a:xfrm>
          <a:prstGeom prst="rect">
            <a:avLst/>
          </a:prstGeom>
        </p:spPr>
      </p:pic>
      <p:pic>
        <p:nvPicPr>
          <p:cNvPr id="13" name="Picture 12" descr="A cartoon of a drink&#10;&#10;Description automatically generated">
            <a:extLst>
              <a:ext uri="{FF2B5EF4-FFF2-40B4-BE49-F238E27FC236}">
                <a16:creationId xmlns:a16="http://schemas.microsoft.com/office/drawing/2014/main" id="{1F4CCAAF-5A01-F697-938C-674B1A684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4038" y="3127751"/>
            <a:ext cx="353731" cy="353731"/>
          </a:xfrm>
          <a:prstGeom prst="rect">
            <a:avLst/>
          </a:prstGeom>
        </p:spPr>
      </p:pic>
      <p:pic>
        <p:nvPicPr>
          <p:cNvPr id="17" name="Picture 16" descr="A cup of coffee and a small brown object on a saucer&#10;&#10;Description automatically generated">
            <a:extLst>
              <a:ext uri="{FF2B5EF4-FFF2-40B4-BE49-F238E27FC236}">
                <a16:creationId xmlns:a16="http://schemas.microsoft.com/office/drawing/2014/main" id="{2981BBD1-DB3A-77BD-AC42-53CF08DA1CBC}"/>
              </a:ext>
            </a:extLst>
          </p:cNvPr>
          <p:cNvPicPr>
            <a:picLocks noChangeAspect="1"/>
          </p:cNvPicPr>
          <p:nvPr/>
        </p:nvPicPr>
        <p:blipFill>
          <a:blip r:embed="rId12">
            <a:extLst>
              <a:ext uri="{28A0092B-C50C-407E-A947-70E740481C1C}">
                <a14:useLocalDpi xmlns:a14="http://schemas.microsoft.com/office/drawing/2010/main" val="0"/>
              </a:ext>
            </a:extLst>
          </a:blip>
          <a:srcRect l="2421" t="35990"/>
          <a:stretch/>
        </p:blipFill>
        <p:spPr>
          <a:xfrm>
            <a:off x="4933939" y="1991083"/>
            <a:ext cx="365287" cy="239619"/>
          </a:xfrm>
          <a:prstGeom prst="rect">
            <a:avLst/>
          </a:prstGeom>
        </p:spPr>
      </p:pic>
      <p:sp>
        <p:nvSpPr>
          <p:cNvPr id="8" name="Rectangle 7">
            <a:extLst>
              <a:ext uri="{FF2B5EF4-FFF2-40B4-BE49-F238E27FC236}">
                <a16:creationId xmlns:a16="http://schemas.microsoft.com/office/drawing/2014/main" id="{293B7DEE-A0B5-1EAC-9D4A-C9522B5DF542}"/>
              </a:ext>
            </a:extLst>
          </p:cNvPr>
          <p:cNvSpPr/>
          <p:nvPr/>
        </p:nvSpPr>
        <p:spPr>
          <a:xfrm>
            <a:off x="4456687" y="6135626"/>
            <a:ext cx="7416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752 </a:t>
            </a:r>
          </a:p>
        </p:txBody>
      </p:sp>
      <p:pic>
        <p:nvPicPr>
          <p:cNvPr id="9" name="Picture 8" descr="A blue and white rectangular object with a yellow circle&#10;&#10;Description automatically generated">
            <a:extLst>
              <a:ext uri="{FF2B5EF4-FFF2-40B4-BE49-F238E27FC236}">
                <a16:creationId xmlns:a16="http://schemas.microsoft.com/office/drawing/2014/main" id="{D3E810B7-BF4F-6320-AB34-A5871455CB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5220" y="4652988"/>
            <a:ext cx="262898" cy="262898"/>
          </a:xfrm>
          <a:prstGeom prst="rect">
            <a:avLst/>
          </a:prstGeom>
        </p:spPr>
      </p:pic>
      <p:pic>
        <p:nvPicPr>
          <p:cNvPr id="11" name="Picture 10" descr="A glass of beer with foam&#10;&#10;Description automatically generated">
            <a:extLst>
              <a:ext uri="{FF2B5EF4-FFF2-40B4-BE49-F238E27FC236}">
                <a16:creationId xmlns:a16="http://schemas.microsoft.com/office/drawing/2014/main" id="{6C9EEA7C-14DF-AD77-19EC-4BC899B151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57824" y="1556827"/>
            <a:ext cx="353731" cy="353731"/>
          </a:xfrm>
          <a:prstGeom prst="rect">
            <a:avLst/>
          </a:prstGeom>
        </p:spPr>
      </p:pic>
      <p:pic>
        <p:nvPicPr>
          <p:cNvPr id="14" name="Picture 13" descr="A group of soda cans&#10;&#10;Description automatically generated">
            <a:extLst>
              <a:ext uri="{FF2B5EF4-FFF2-40B4-BE49-F238E27FC236}">
                <a16:creationId xmlns:a16="http://schemas.microsoft.com/office/drawing/2014/main" id="{8A9C3026-8B7D-37E2-A063-4B5438D289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74548" y="3866649"/>
            <a:ext cx="392711" cy="392711"/>
          </a:xfrm>
          <a:prstGeom prst="rect">
            <a:avLst/>
          </a:prstGeom>
        </p:spPr>
      </p:pic>
      <p:sp>
        <p:nvSpPr>
          <p:cNvPr id="3" name="Text Placeholder 2">
            <a:extLst>
              <a:ext uri="{FF2B5EF4-FFF2-40B4-BE49-F238E27FC236}">
                <a16:creationId xmlns:a16="http://schemas.microsoft.com/office/drawing/2014/main" id="{46ED08BD-A864-37FE-51E7-76634465EAD3}"/>
              </a:ext>
            </a:extLst>
          </p:cNvPr>
          <p:cNvSpPr txBox="1">
            <a:spLocks/>
          </p:cNvSpPr>
          <p:nvPr/>
        </p:nvSpPr>
        <p:spPr>
          <a:xfrm>
            <a:off x="4177573" y="127212"/>
            <a:ext cx="7897423" cy="838200"/>
          </a:xfrm>
          <a:prstGeom prst="rect">
            <a:avLst/>
          </a:prstGeom>
        </p:spPr>
        <p:txBody>
          <a:bodyPr anchor="t"/>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000" kern="1200" spc="300">
                <a:solidFill>
                  <a:srgbClr val="171F3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spc="0">
                <a:solidFill>
                  <a:srgbClr val="414041"/>
                </a:solidFill>
              </a:rPr>
              <a:t>QUELLES CATÉGORIES DE BOISSONS AVEZ-VOUS CONSOMMÉES </a:t>
            </a:r>
            <a:r>
              <a:rPr lang="en-GB" b="1" spc="0">
                <a:solidFill>
                  <a:schemeClr val="bg2"/>
                </a:solidFill>
              </a:rPr>
              <a:t>LORS DE VOTRE DERNIÈRE VISITE </a:t>
            </a:r>
            <a:r>
              <a:rPr lang="en-GB" b="1" spc="0">
                <a:solidFill>
                  <a:srgbClr val="414041"/>
                </a:solidFill>
              </a:rPr>
              <a:t>EN CHR? </a:t>
            </a:r>
          </a:p>
        </p:txBody>
      </p:sp>
      <p:sp>
        <p:nvSpPr>
          <p:cNvPr id="18" name="TextBox 19">
            <a:extLst>
              <a:ext uri="{FF2B5EF4-FFF2-40B4-BE49-F238E27FC236}">
                <a16:creationId xmlns:a16="http://schemas.microsoft.com/office/drawing/2014/main" id="{FEBC0BFD-E56D-7FCC-4E2B-BAA0CC6EE41F}"/>
              </a:ext>
            </a:extLst>
          </p:cNvPr>
          <p:cNvSpPr txBox="1"/>
          <p:nvPr/>
        </p:nvSpPr>
        <p:spPr>
          <a:xfrm>
            <a:off x="4049956" y="1082323"/>
            <a:ext cx="81915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solidFill>
                  <a:schemeClr val="tx2"/>
                </a:solidFill>
                <a:latin typeface="+mj-lt"/>
              </a:rPr>
              <a:t>Dernière</a:t>
            </a:r>
            <a:r>
              <a:rPr lang="en-GB" sz="1600" i="1">
                <a:solidFill>
                  <a:schemeClr val="tx2"/>
                </a:solidFill>
                <a:latin typeface="+mj-lt"/>
              </a:rPr>
              <a:t> </a:t>
            </a:r>
            <a:r>
              <a:rPr lang="en-GB" sz="1600" i="1" err="1">
                <a:solidFill>
                  <a:schemeClr val="tx2"/>
                </a:solidFill>
                <a:latin typeface="+mj-lt"/>
              </a:rPr>
              <a:t>consommation</a:t>
            </a:r>
            <a:r>
              <a:rPr lang="en-GB" sz="1600" i="1">
                <a:solidFill>
                  <a:schemeClr val="tx2"/>
                </a:solidFill>
                <a:latin typeface="+mj-lt"/>
              </a:rPr>
              <a:t> </a:t>
            </a:r>
            <a:r>
              <a:rPr lang="en-GB" sz="1600" i="1" err="1">
                <a:solidFill>
                  <a:schemeClr val="tx2"/>
                </a:solidFill>
                <a:latin typeface="+mj-lt"/>
              </a:rPr>
              <a:t>en</a:t>
            </a:r>
            <a:r>
              <a:rPr lang="en-GB" sz="1600" i="1">
                <a:solidFill>
                  <a:schemeClr val="tx2"/>
                </a:solidFill>
                <a:latin typeface="+mj-lt"/>
              </a:rPr>
              <a:t> CHR </a:t>
            </a:r>
            <a:r>
              <a:rPr lang="en-GB" sz="1600" i="1" err="1">
                <a:solidFill>
                  <a:schemeClr val="tx2"/>
                </a:solidFill>
                <a:latin typeface="+mj-lt"/>
              </a:rPr>
              <a:t>déclarée</a:t>
            </a:r>
            <a:r>
              <a:rPr lang="en-GB" sz="1600" i="1">
                <a:solidFill>
                  <a:schemeClr val="tx2"/>
                </a:solidFill>
                <a:latin typeface="+mj-lt"/>
              </a:rPr>
              <a:t> </a:t>
            </a:r>
          </a:p>
        </p:txBody>
      </p:sp>
    </p:spTree>
    <p:extLst>
      <p:ext uri="{BB962C8B-B14F-4D97-AF65-F5344CB8AC3E}">
        <p14:creationId xmlns:p14="http://schemas.microsoft.com/office/powerpoint/2010/main" val="110403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376578-66C1-9AF5-FB38-252372BA77D6}"/>
              </a:ext>
            </a:extLst>
          </p:cNvPr>
          <p:cNvSpPr txBox="1"/>
          <p:nvPr/>
        </p:nvSpPr>
        <p:spPr>
          <a:xfrm>
            <a:off x="288652" y="1692653"/>
            <a:ext cx="11903348" cy="369332"/>
          </a:xfrm>
          <a:prstGeom prst="rect">
            <a:avLst/>
          </a:prstGeom>
          <a:noFill/>
        </p:spPr>
        <p:txBody>
          <a:bodyPr wrap="square">
            <a:spAutoFit/>
          </a:bodyPr>
          <a:lstStyle/>
          <a:p>
            <a:pPr algn="ctr"/>
            <a:r>
              <a:rPr lang="en-GB">
                <a:solidFill>
                  <a:schemeClr val="tx2"/>
                </a:solidFill>
              </a:rPr>
              <a:t>% </a:t>
            </a:r>
            <a:r>
              <a:rPr lang="en-GB" b="1">
                <a:solidFill>
                  <a:schemeClr val="accent5"/>
                </a:solidFill>
              </a:rPr>
              <a:t>très </a:t>
            </a:r>
            <a:r>
              <a:rPr lang="en-GB" b="1" err="1">
                <a:solidFill>
                  <a:schemeClr val="accent5"/>
                </a:solidFill>
              </a:rPr>
              <a:t>satisfait</a:t>
            </a:r>
            <a:r>
              <a:rPr lang="en-GB" b="1">
                <a:solidFill>
                  <a:schemeClr val="accent5"/>
                </a:solidFill>
              </a:rPr>
              <a:t> </a:t>
            </a:r>
            <a:r>
              <a:rPr lang="en-GB">
                <a:solidFill>
                  <a:schemeClr val="accent5"/>
                </a:solidFill>
              </a:rPr>
              <a:t>/ </a:t>
            </a:r>
            <a:r>
              <a:rPr lang="en-GB" b="1" err="1">
                <a:solidFill>
                  <a:schemeClr val="accent5"/>
                </a:solidFill>
              </a:rPr>
              <a:t>satisfait</a:t>
            </a:r>
            <a:r>
              <a:rPr lang="en-GB" b="1">
                <a:solidFill>
                  <a:schemeClr val="tx2"/>
                </a:solidFill>
              </a:rPr>
              <a:t> </a:t>
            </a:r>
            <a:r>
              <a:rPr lang="en-GB">
                <a:solidFill>
                  <a:schemeClr val="tx2"/>
                </a:solidFill>
              </a:rPr>
              <a:t>pour </a:t>
            </a:r>
            <a:r>
              <a:rPr lang="en-GB" b="1">
                <a:solidFill>
                  <a:schemeClr val="accent4"/>
                </a:solidFill>
              </a:rPr>
              <a:t>le rapport </a:t>
            </a:r>
            <a:r>
              <a:rPr lang="en-GB" b="1" err="1">
                <a:solidFill>
                  <a:schemeClr val="accent4"/>
                </a:solidFill>
              </a:rPr>
              <a:t>qualité</a:t>
            </a:r>
            <a:r>
              <a:rPr lang="en-GB" b="1">
                <a:solidFill>
                  <a:schemeClr val="accent4"/>
                </a:solidFill>
              </a:rPr>
              <a:t>-prix</a:t>
            </a:r>
          </a:p>
        </p:txBody>
      </p:sp>
      <p:sp>
        <p:nvSpPr>
          <p:cNvPr id="5" name="TextBox 9">
            <a:extLst>
              <a:ext uri="{FF2B5EF4-FFF2-40B4-BE49-F238E27FC236}">
                <a16:creationId xmlns:a16="http://schemas.microsoft.com/office/drawing/2014/main" id="{AA7F3E57-E1C5-4E8C-F49A-6AB538DD05B8}"/>
              </a:ext>
            </a:extLst>
          </p:cNvPr>
          <p:cNvSpPr txBox="1"/>
          <p:nvPr/>
        </p:nvSpPr>
        <p:spPr>
          <a:xfrm>
            <a:off x="288653" y="1359317"/>
            <a:ext cx="11903348" cy="338554"/>
          </a:xfrm>
          <a:prstGeom prst="rect">
            <a:avLst/>
          </a:prstGeom>
          <a:noFill/>
        </p:spPr>
        <p:txBody>
          <a:bodyPr wrap="square">
            <a:spAutoFit/>
          </a:bodyPr>
          <a:lstStyle/>
          <a:p>
            <a:pPr algn="ctr"/>
            <a:r>
              <a:rPr lang="fr-FR" sz="1600" i="1" dirty="0">
                <a:solidFill>
                  <a:schemeClr val="tx2"/>
                </a:solidFill>
              </a:rPr>
              <a:t>Présentée aux consommateurs de la catégorie en question lors de leurs dernières visites </a:t>
            </a:r>
          </a:p>
        </p:txBody>
      </p:sp>
      <p:pic>
        <p:nvPicPr>
          <p:cNvPr id="14" name="Picture 13" descr="A cartoon of a drink&#10;&#10;Description automatically generated">
            <a:extLst>
              <a:ext uri="{FF2B5EF4-FFF2-40B4-BE49-F238E27FC236}">
                <a16:creationId xmlns:a16="http://schemas.microsoft.com/office/drawing/2014/main" id="{C7EEDE04-EFD1-1773-843E-1FC7AC147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963" y="2578589"/>
            <a:ext cx="990236" cy="990236"/>
          </a:xfrm>
          <a:prstGeom prst="rect">
            <a:avLst/>
          </a:prstGeom>
        </p:spPr>
      </p:pic>
      <p:pic>
        <p:nvPicPr>
          <p:cNvPr id="12" name="Picture 11" descr="A logo of a drink&#10;&#10;Description automatically generated">
            <a:extLst>
              <a:ext uri="{FF2B5EF4-FFF2-40B4-BE49-F238E27FC236}">
                <a16:creationId xmlns:a16="http://schemas.microsoft.com/office/drawing/2014/main" id="{F745D5B8-9204-8687-5072-60CF7AA2D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092" y="2648662"/>
            <a:ext cx="920163" cy="920163"/>
          </a:xfrm>
          <a:prstGeom prst="rect">
            <a:avLst/>
          </a:prstGeom>
        </p:spPr>
      </p:pic>
      <p:pic>
        <p:nvPicPr>
          <p:cNvPr id="20" name="Picture 19" descr="A bottle of wine and a glass of wine&#10;&#10;Description automatically generated">
            <a:extLst>
              <a:ext uri="{FF2B5EF4-FFF2-40B4-BE49-F238E27FC236}">
                <a16:creationId xmlns:a16="http://schemas.microsoft.com/office/drawing/2014/main" id="{BCF6883F-E654-C449-B8D1-9C4364F53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111" y="2482355"/>
            <a:ext cx="1105705" cy="1105705"/>
          </a:xfrm>
          <a:prstGeom prst="rect">
            <a:avLst/>
          </a:prstGeom>
        </p:spPr>
      </p:pic>
      <p:graphicFrame>
        <p:nvGraphicFramePr>
          <p:cNvPr id="11" name="Table 10">
            <a:extLst>
              <a:ext uri="{FF2B5EF4-FFF2-40B4-BE49-F238E27FC236}">
                <a16:creationId xmlns:a16="http://schemas.microsoft.com/office/drawing/2014/main" id="{3B282BB6-E06A-DD57-0C9A-CB17041A1918}"/>
              </a:ext>
            </a:extLst>
          </p:cNvPr>
          <p:cNvGraphicFramePr>
            <a:graphicFrameLocks noGrp="1"/>
          </p:cNvGraphicFramePr>
          <p:nvPr>
            <p:extLst>
              <p:ext uri="{D42A27DB-BD31-4B8C-83A1-F6EECF244321}">
                <p14:modId xmlns:p14="http://schemas.microsoft.com/office/powerpoint/2010/main" val="4225900594"/>
              </p:ext>
            </p:extLst>
          </p:nvPr>
        </p:nvGraphicFramePr>
        <p:xfrm>
          <a:off x="0" y="2770822"/>
          <a:ext cx="12192000" cy="2480237"/>
        </p:xfrm>
        <a:graphic>
          <a:graphicData uri="http://schemas.openxmlformats.org/drawingml/2006/table">
            <a:tbl>
              <a:tblPr/>
              <a:tblGrid>
                <a:gridCol w="1524000">
                  <a:extLst>
                    <a:ext uri="{9D8B030D-6E8A-4147-A177-3AD203B41FA5}">
                      <a16:colId xmlns:a16="http://schemas.microsoft.com/office/drawing/2014/main" val="2212581316"/>
                    </a:ext>
                  </a:extLst>
                </a:gridCol>
                <a:gridCol w="1524000">
                  <a:extLst>
                    <a:ext uri="{9D8B030D-6E8A-4147-A177-3AD203B41FA5}">
                      <a16:colId xmlns:a16="http://schemas.microsoft.com/office/drawing/2014/main" val="764337347"/>
                    </a:ext>
                  </a:extLst>
                </a:gridCol>
                <a:gridCol w="1524000">
                  <a:extLst>
                    <a:ext uri="{9D8B030D-6E8A-4147-A177-3AD203B41FA5}">
                      <a16:colId xmlns:a16="http://schemas.microsoft.com/office/drawing/2014/main" val="2596969233"/>
                    </a:ext>
                  </a:extLst>
                </a:gridCol>
                <a:gridCol w="1524000">
                  <a:extLst>
                    <a:ext uri="{9D8B030D-6E8A-4147-A177-3AD203B41FA5}">
                      <a16:colId xmlns:a16="http://schemas.microsoft.com/office/drawing/2014/main" val="1098602649"/>
                    </a:ext>
                  </a:extLst>
                </a:gridCol>
                <a:gridCol w="1524000">
                  <a:extLst>
                    <a:ext uri="{9D8B030D-6E8A-4147-A177-3AD203B41FA5}">
                      <a16:colId xmlns:a16="http://schemas.microsoft.com/office/drawing/2014/main" val="3818402782"/>
                    </a:ext>
                  </a:extLst>
                </a:gridCol>
                <a:gridCol w="1524000">
                  <a:extLst>
                    <a:ext uri="{9D8B030D-6E8A-4147-A177-3AD203B41FA5}">
                      <a16:colId xmlns:a16="http://schemas.microsoft.com/office/drawing/2014/main" val="1362920753"/>
                    </a:ext>
                  </a:extLst>
                </a:gridCol>
                <a:gridCol w="1524000">
                  <a:extLst>
                    <a:ext uri="{9D8B030D-6E8A-4147-A177-3AD203B41FA5}">
                      <a16:colId xmlns:a16="http://schemas.microsoft.com/office/drawing/2014/main" val="3008011821"/>
                    </a:ext>
                  </a:extLst>
                </a:gridCol>
                <a:gridCol w="1524000">
                  <a:extLst>
                    <a:ext uri="{9D8B030D-6E8A-4147-A177-3AD203B41FA5}">
                      <a16:colId xmlns:a16="http://schemas.microsoft.com/office/drawing/2014/main" val="1258272753"/>
                    </a:ext>
                  </a:extLst>
                </a:gridCol>
              </a:tblGrid>
              <a:tr h="816914">
                <a:tc>
                  <a:txBody>
                    <a:bodyPr/>
                    <a:lstStyle/>
                    <a:p>
                      <a:pPr algn="ctr" fontAlgn="auto">
                        <a:lnSpc>
                          <a:spcPts val="1950"/>
                        </a:lnSpc>
                      </a:pPr>
                      <a:r>
                        <a:rPr lang="en-GB" sz="1600" b="1" i="0" u="none" strike="noStrike" dirty="0">
                          <a:solidFill>
                            <a:srgbClr val="FBAA1A"/>
                          </a:solidFill>
                          <a:effectLst/>
                          <a:latin typeface="Arial" panose="020B0604020202020204" pitchFamily="34" charset="0"/>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u="none" strike="noStrike" dirty="0">
                          <a:solidFill>
                            <a:srgbClr val="FBAA1A"/>
                          </a:solidFill>
                          <a:effectLst/>
                          <a:latin typeface="Arial" panose="020B0604020202020204" pitchFamily="34" charset="0"/>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dirty="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097824"/>
                  </a:ext>
                </a:extLst>
              </a:tr>
              <a:tr h="605812">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Boissons </a:t>
                      </a:r>
                      <a:r>
                        <a:rPr lang="en-GB" sz="1400" b="1" i="0" u="none" strike="noStrike" kern="1200" dirty="0" err="1">
                          <a:solidFill>
                            <a:schemeClr val="bg1"/>
                          </a:solidFill>
                          <a:effectLst/>
                          <a:latin typeface="Arial" panose="020B0604020202020204" pitchFamily="34" charset="0"/>
                          <a:ea typeface="+mn-ea"/>
                          <a:cs typeface="+mn-cs"/>
                        </a:rPr>
                        <a:t>Chaudes</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Vin</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Cocktails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err="1">
                          <a:solidFill>
                            <a:schemeClr val="bg1"/>
                          </a:solidFill>
                          <a:effectLst/>
                          <a:latin typeface="Arial" panose="020B0604020202020204" pitchFamily="34" charset="0"/>
                          <a:ea typeface="+mn-ea"/>
                          <a:cs typeface="+mn-cs"/>
                        </a:rPr>
                        <a:t>Bière</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Apéritifs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Boisson soft</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Eau </a:t>
                      </a:r>
                      <a:r>
                        <a:rPr lang="en-GB" sz="1400" b="1" i="0" u="none" strike="noStrike" kern="1200" dirty="0" err="1">
                          <a:solidFill>
                            <a:schemeClr val="bg1"/>
                          </a:solidFill>
                          <a:effectLst/>
                          <a:latin typeface="Arial" panose="020B0604020202020204" pitchFamily="34" charset="0"/>
                          <a:ea typeface="+mn-ea"/>
                          <a:cs typeface="+mn-cs"/>
                        </a:rPr>
                        <a:t>en</a:t>
                      </a:r>
                      <a:r>
                        <a:rPr lang="en-GB" sz="1400" b="1" i="0" u="none" strike="noStrike" kern="1200" dirty="0">
                          <a:solidFill>
                            <a:schemeClr val="bg1"/>
                          </a:solidFill>
                          <a:effectLst/>
                          <a:latin typeface="Arial" panose="020B0604020202020204" pitchFamily="34" charset="0"/>
                          <a:ea typeface="+mn-ea"/>
                          <a:cs typeface="+mn-cs"/>
                        </a:rPr>
                        <a:t> </a:t>
                      </a:r>
                      <a:r>
                        <a:rPr lang="en-GB" sz="1400" b="1" i="0" u="none" strike="noStrike" kern="1200" dirty="0" err="1">
                          <a:solidFill>
                            <a:schemeClr val="bg1"/>
                          </a:solidFill>
                          <a:effectLst/>
                          <a:latin typeface="Arial" panose="020B0604020202020204" pitchFamily="34" charset="0"/>
                          <a:ea typeface="+mn-ea"/>
                          <a:cs typeface="+mn-cs"/>
                        </a:rPr>
                        <a:t>bouteille</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Alternative sans </a:t>
                      </a:r>
                      <a:r>
                        <a:rPr lang="en-GB" sz="1400" b="1" i="0" u="none" strike="noStrike" kern="1200" dirty="0" err="1">
                          <a:solidFill>
                            <a:schemeClr val="bg1"/>
                          </a:solidFill>
                          <a:effectLst/>
                          <a:latin typeface="Arial" panose="020B0604020202020204" pitchFamily="34" charset="0"/>
                          <a:ea typeface="+mn-ea"/>
                          <a:cs typeface="+mn-cs"/>
                        </a:rPr>
                        <a:t>alcool</a:t>
                      </a:r>
                      <a:r>
                        <a:rPr lang="en-GB" sz="1400" b="1" i="0" u="none" strike="noStrike" kern="1200" dirty="0">
                          <a:solidFill>
                            <a:schemeClr val="bg1"/>
                          </a:solidFill>
                          <a:effectLst/>
                          <a:latin typeface="Arial" panose="020B0604020202020204" pitchFamily="34" charset="0"/>
                          <a:ea typeface="+mn-ea"/>
                          <a:cs typeface="+mn-cs"/>
                        </a:rPr>
                        <a:t>/no low</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extLst>
                  <a:ext uri="{0D108BD9-81ED-4DB2-BD59-A6C34878D82A}">
                    <a16:rowId xmlns:a16="http://schemas.microsoft.com/office/drawing/2014/main" val="2645156287"/>
                  </a:ext>
                </a:extLst>
              </a:tr>
              <a:tr h="1057511">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90%</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89%</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84%</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83%</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83%</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79%</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76%</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75%</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05466136"/>
                  </a:ext>
                </a:extLst>
              </a:tr>
            </a:tbl>
          </a:graphicData>
        </a:graphic>
      </p:graphicFrame>
      <p:pic>
        <p:nvPicPr>
          <p:cNvPr id="18" name="Picture 17" descr="A group of soda cans&#10;&#10;Description automatically generated">
            <a:extLst>
              <a:ext uri="{FF2B5EF4-FFF2-40B4-BE49-F238E27FC236}">
                <a16:creationId xmlns:a16="http://schemas.microsoft.com/office/drawing/2014/main" id="{ED7E0681-A944-8C70-ED76-0AC62498F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0728" y="2623307"/>
            <a:ext cx="990236" cy="990236"/>
          </a:xfrm>
          <a:prstGeom prst="rect">
            <a:avLst/>
          </a:prstGeom>
        </p:spPr>
      </p:pic>
      <p:pic>
        <p:nvPicPr>
          <p:cNvPr id="16" name="Picture 15" descr="A glass of beer with foam&#10;&#10;Description automatically generated">
            <a:extLst>
              <a:ext uri="{FF2B5EF4-FFF2-40B4-BE49-F238E27FC236}">
                <a16:creationId xmlns:a16="http://schemas.microsoft.com/office/drawing/2014/main" id="{BCE8EA11-87B8-E75E-5DA1-2091FD675D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9119" y="2508090"/>
            <a:ext cx="1054599" cy="1054599"/>
          </a:xfrm>
          <a:prstGeom prst="rect">
            <a:avLst/>
          </a:prstGeom>
        </p:spPr>
      </p:pic>
      <p:pic>
        <p:nvPicPr>
          <p:cNvPr id="24" name="Picture 23" descr="A cup of coffee and a small brown object on a saucer&#10;&#10;Description automatically generated">
            <a:extLst>
              <a:ext uri="{FF2B5EF4-FFF2-40B4-BE49-F238E27FC236}">
                <a16:creationId xmlns:a16="http://schemas.microsoft.com/office/drawing/2014/main" id="{36BAB7B2-9663-0465-1E54-74B9BC949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250" y="2493858"/>
            <a:ext cx="1054598" cy="1054598"/>
          </a:xfrm>
          <a:prstGeom prst="rect">
            <a:avLst/>
          </a:prstGeom>
        </p:spPr>
      </p:pic>
      <p:pic>
        <p:nvPicPr>
          <p:cNvPr id="41" name="Picture 40" descr="A piggy bank with a coin on it&#10;&#10;Description automatically generated">
            <a:extLst>
              <a:ext uri="{FF2B5EF4-FFF2-40B4-BE49-F238E27FC236}">
                <a16:creationId xmlns:a16="http://schemas.microsoft.com/office/drawing/2014/main" id="{95BF443E-C5D9-89BB-B938-84A982635E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3388" y="1640284"/>
            <a:ext cx="499639" cy="499639"/>
          </a:xfrm>
          <a:prstGeom prst="rect">
            <a:avLst/>
          </a:prstGeom>
        </p:spPr>
      </p:pic>
      <p:pic>
        <p:nvPicPr>
          <p:cNvPr id="9" name="Picture 8" descr="A bottle of alcohol with a white speech bubble&#10;&#10;Description automatically generated">
            <a:extLst>
              <a:ext uri="{FF2B5EF4-FFF2-40B4-BE49-F238E27FC236}">
                <a16:creationId xmlns:a16="http://schemas.microsoft.com/office/drawing/2014/main" id="{DF514352-80AA-70E6-36B6-28D60233AA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1522" y="2623307"/>
            <a:ext cx="934674" cy="934674"/>
          </a:xfrm>
          <a:prstGeom prst="rect">
            <a:avLst/>
          </a:prstGeom>
        </p:spPr>
      </p:pic>
      <p:sp>
        <p:nvSpPr>
          <p:cNvPr id="28" name="Rectangle 27">
            <a:extLst>
              <a:ext uri="{FF2B5EF4-FFF2-40B4-BE49-F238E27FC236}">
                <a16:creationId xmlns:a16="http://schemas.microsoft.com/office/drawing/2014/main" id="{E1D6BC7D-9D56-5E92-1848-1837ECAFD78C}"/>
              </a:ext>
            </a:extLst>
          </p:cNvPr>
          <p:cNvSpPr/>
          <p:nvPr/>
        </p:nvSpPr>
        <p:spPr>
          <a:xfrm>
            <a:off x="4261827" y="6111940"/>
            <a:ext cx="7668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63 - 242</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pic>
        <p:nvPicPr>
          <p:cNvPr id="2" name="Picture 1" descr="A bottle and a glass&#10;&#10;AI-generated content may be incorrect.">
            <a:extLst>
              <a:ext uri="{FF2B5EF4-FFF2-40B4-BE49-F238E27FC236}">
                <a16:creationId xmlns:a16="http://schemas.microsoft.com/office/drawing/2014/main" id="{2434E4E3-7EB6-A649-7490-39EE7021E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3388" y="2713211"/>
            <a:ext cx="862005" cy="862005"/>
          </a:xfrm>
          <a:prstGeom prst="rect">
            <a:avLst/>
          </a:prstGeom>
        </p:spPr>
      </p:pic>
      <p:sp>
        <p:nvSpPr>
          <p:cNvPr id="7" name="Text Placeholder 2">
            <a:extLst>
              <a:ext uri="{FF2B5EF4-FFF2-40B4-BE49-F238E27FC236}">
                <a16:creationId xmlns:a16="http://schemas.microsoft.com/office/drawing/2014/main" id="{B84E21C2-B51D-4375-6E59-259CC9613B3D}"/>
              </a:ext>
            </a:extLst>
          </p:cNvPr>
          <p:cNvSpPr txBox="1">
            <a:spLocks/>
          </p:cNvSpPr>
          <p:nvPr/>
        </p:nvSpPr>
        <p:spPr>
          <a:xfrm>
            <a:off x="288653" y="193535"/>
            <a:ext cx="11662693" cy="838200"/>
          </a:xfrm>
          <a:prstGeom prst="rect">
            <a:avLst/>
          </a:prstGeom>
        </p:spPr>
        <p:txBody>
          <a:bodyPr/>
          <a:lstStyle>
            <a:defPPr>
              <a:defRPr lang="en-US"/>
            </a:defPPr>
            <a:lvl1pPr indent="0" algn="ctr">
              <a:lnSpc>
                <a:spcPct val="90000"/>
              </a:lnSpc>
              <a:spcBef>
                <a:spcPts val="1000"/>
              </a:spcBef>
              <a:buFont typeface="Arial" panose="020B0604020202020204" pitchFamily="34" charset="0"/>
              <a:buNone/>
              <a:defRPr sz="2000" spc="300">
                <a:solidFill>
                  <a:schemeClr val="tx2"/>
                </a:solidFill>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b="1" spc="0" dirty="0"/>
              <a:t>A QUEL POINT ÉTIEZ-VOUS SATISFAIT DES BOISSONS CONSOMMÉES LORS DE VOTRE DERNIÈRE VISITE CONCERNANT </a:t>
            </a:r>
            <a:r>
              <a:rPr lang="fr-FR" b="1" spc="0" dirty="0">
                <a:solidFill>
                  <a:schemeClr val="accent4"/>
                </a:solidFill>
              </a:rPr>
              <a:t>LEUR RAPPORT QUALITÉ-PRIX </a:t>
            </a:r>
            <a:r>
              <a:rPr lang="fr-FR" b="1" spc="0" dirty="0"/>
              <a:t>?</a:t>
            </a:r>
            <a:endParaRPr lang="en-US" sz="3600" b="1" spc="0" dirty="0">
              <a:solidFill>
                <a:srgbClr val="414041"/>
              </a:solidFill>
              <a:latin typeface="HK Grotesk"/>
            </a:endParaRPr>
          </a:p>
        </p:txBody>
      </p:sp>
    </p:spTree>
    <p:extLst>
      <p:ext uri="{BB962C8B-B14F-4D97-AF65-F5344CB8AC3E}">
        <p14:creationId xmlns:p14="http://schemas.microsoft.com/office/powerpoint/2010/main" val="377599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A99CF-4B52-F3F6-E0D9-8EFEC1749274}"/>
            </a:ext>
          </a:extLst>
        </p:cNvPr>
        <p:cNvGrpSpPr/>
        <p:nvPr/>
      </p:nvGrpSpPr>
      <p:grpSpPr>
        <a:xfrm>
          <a:off x="0" y="0"/>
          <a:ext cx="0" cy="0"/>
          <a:chOff x="0" y="0"/>
          <a:chExt cx="0" cy="0"/>
        </a:xfrm>
      </p:grpSpPr>
      <p:sp>
        <p:nvSpPr>
          <p:cNvPr id="9" name="TextBox 3">
            <a:extLst>
              <a:ext uri="{FF2B5EF4-FFF2-40B4-BE49-F238E27FC236}">
                <a16:creationId xmlns:a16="http://schemas.microsoft.com/office/drawing/2014/main" id="{0753D1E0-1F5F-1D09-E350-055C176B4726}"/>
              </a:ext>
            </a:extLst>
          </p:cNvPr>
          <p:cNvSpPr txBox="1"/>
          <p:nvPr/>
        </p:nvSpPr>
        <p:spPr>
          <a:xfrm>
            <a:off x="23999" y="1698111"/>
            <a:ext cx="11903348" cy="369332"/>
          </a:xfrm>
          <a:prstGeom prst="rect">
            <a:avLst/>
          </a:prstGeom>
          <a:noFill/>
        </p:spPr>
        <p:txBody>
          <a:bodyPr wrap="square">
            <a:spAutoFit/>
          </a:bodyPr>
          <a:lstStyle/>
          <a:p>
            <a:pPr algn="ctr"/>
            <a:r>
              <a:rPr lang="en-GB">
                <a:solidFill>
                  <a:schemeClr val="tx2"/>
                </a:solidFill>
              </a:rPr>
              <a:t>% </a:t>
            </a:r>
            <a:r>
              <a:rPr lang="en-GB" b="1">
                <a:solidFill>
                  <a:schemeClr val="accent5"/>
                </a:solidFill>
              </a:rPr>
              <a:t>très </a:t>
            </a:r>
            <a:r>
              <a:rPr lang="en-GB" b="1" err="1">
                <a:solidFill>
                  <a:schemeClr val="accent5"/>
                </a:solidFill>
              </a:rPr>
              <a:t>satisfait</a:t>
            </a:r>
            <a:r>
              <a:rPr lang="en-GB" b="1">
                <a:solidFill>
                  <a:schemeClr val="accent5"/>
                </a:solidFill>
              </a:rPr>
              <a:t> </a:t>
            </a:r>
            <a:r>
              <a:rPr lang="en-GB">
                <a:solidFill>
                  <a:schemeClr val="accent5"/>
                </a:solidFill>
              </a:rPr>
              <a:t>/ </a:t>
            </a:r>
            <a:r>
              <a:rPr lang="en-GB" b="1" err="1">
                <a:solidFill>
                  <a:schemeClr val="accent5"/>
                </a:solidFill>
              </a:rPr>
              <a:t>satisfait</a:t>
            </a:r>
            <a:r>
              <a:rPr lang="en-GB" b="1">
                <a:solidFill>
                  <a:schemeClr val="accent5"/>
                </a:solidFill>
              </a:rPr>
              <a:t> </a:t>
            </a:r>
            <a:r>
              <a:rPr lang="en-GB">
                <a:solidFill>
                  <a:schemeClr val="tx2"/>
                </a:solidFill>
              </a:rPr>
              <a:t>par </a:t>
            </a:r>
            <a:r>
              <a:rPr lang="en-GB" err="1">
                <a:solidFill>
                  <a:schemeClr val="tx2"/>
                </a:solidFill>
              </a:rPr>
              <a:t>l’</a:t>
            </a:r>
            <a:r>
              <a:rPr lang="en-GB" b="1" err="1">
                <a:solidFill>
                  <a:schemeClr val="accent3"/>
                </a:solidFill>
              </a:rPr>
              <a:t>attractivité</a:t>
            </a:r>
            <a:endParaRPr lang="en-GB" b="1">
              <a:solidFill>
                <a:schemeClr val="accent3"/>
              </a:solidFill>
            </a:endParaRPr>
          </a:p>
        </p:txBody>
      </p:sp>
      <p:pic>
        <p:nvPicPr>
          <p:cNvPr id="15" name="Picture 14" descr="A logo of a drink&#10;&#10;Description automatically generated">
            <a:extLst>
              <a:ext uri="{FF2B5EF4-FFF2-40B4-BE49-F238E27FC236}">
                <a16:creationId xmlns:a16="http://schemas.microsoft.com/office/drawing/2014/main" id="{D64FB381-5C25-341F-DBD3-DB5D9578F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10" y="2578049"/>
            <a:ext cx="920163" cy="920163"/>
          </a:xfrm>
          <a:prstGeom prst="rect">
            <a:avLst/>
          </a:prstGeom>
        </p:spPr>
      </p:pic>
      <p:graphicFrame>
        <p:nvGraphicFramePr>
          <p:cNvPr id="11" name="Table 10">
            <a:extLst>
              <a:ext uri="{FF2B5EF4-FFF2-40B4-BE49-F238E27FC236}">
                <a16:creationId xmlns:a16="http://schemas.microsoft.com/office/drawing/2014/main" id="{7A06D1F0-6EEE-25B0-C0DB-3BCC59A12A4D}"/>
              </a:ext>
            </a:extLst>
          </p:cNvPr>
          <p:cNvGraphicFramePr>
            <a:graphicFrameLocks noGrp="1"/>
          </p:cNvGraphicFramePr>
          <p:nvPr>
            <p:extLst>
              <p:ext uri="{D42A27DB-BD31-4B8C-83A1-F6EECF244321}">
                <p14:modId xmlns:p14="http://schemas.microsoft.com/office/powerpoint/2010/main" val="2394959130"/>
              </p:ext>
            </p:extLst>
          </p:nvPr>
        </p:nvGraphicFramePr>
        <p:xfrm>
          <a:off x="0" y="2646997"/>
          <a:ext cx="12192000" cy="2610803"/>
        </p:xfrm>
        <a:graphic>
          <a:graphicData uri="http://schemas.openxmlformats.org/drawingml/2006/table">
            <a:tbl>
              <a:tblPr/>
              <a:tblGrid>
                <a:gridCol w="1524000">
                  <a:extLst>
                    <a:ext uri="{9D8B030D-6E8A-4147-A177-3AD203B41FA5}">
                      <a16:colId xmlns:a16="http://schemas.microsoft.com/office/drawing/2014/main" val="2212581316"/>
                    </a:ext>
                  </a:extLst>
                </a:gridCol>
                <a:gridCol w="1524000">
                  <a:extLst>
                    <a:ext uri="{9D8B030D-6E8A-4147-A177-3AD203B41FA5}">
                      <a16:colId xmlns:a16="http://schemas.microsoft.com/office/drawing/2014/main" val="764337347"/>
                    </a:ext>
                  </a:extLst>
                </a:gridCol>
                <a:gridCol w="1524000">
                  <a:extLst>
                    <a:ext uri="{9D8B030D-6E8A-4147-A177-3AD203B41FA5}">
                      <a16:colId xmlns:a16="http://schemas.microsoft.com/office/drawing/2014/main" val="2596969233"/>
                    </a:ext>
                  </a:extLst>
                </a:gridCol>
                <a:gridCol w="1524000">
                  <a:extLst>
                    <a:ext uri="{9D8B030D-6E8A-4147-A177-3AD203B41FA5}">
                      <a16:colId xmlns:a16="http://schemas.microsoft.com/office/drawing/2014/main" val="1098602649"/>
                    </a:ext>
                  </a:extLst>
                </a:gridCol>
                <a:gridCol w="1524000">
                  <a:extLst>
                    <a:ext uri="{9D8B030D-6E8A-4147-A177-3AD203B41FA5}">
                      <a16:colId xmlns:a16="http://schemas.microsoft.com/office/drawing/2014/main" val="3818402782"/>
                    </a:ext>
                  </a:extLst>
                </a:gridCol>
                <a:gridCol w="1524000">
                  <a:extLst>
                    <a:ext uri="{9D8B030D-6E8A-4147-A177-3AD203B41FA5}">
                      <a16:colId xmlns:a16="http://schemas.microsoft.com/office/drawing/2014/main" val="1362920753"/>
                    </a:ext>
                  </a:extLst>
                </a:gridCol>
                <a:gridCol w="1524000">
                  <a:extLst>
                    <a:ext uri="{9D8B030D-6E8A-4147-A177-3AD203B41FA5}">
                      <a16:colId xmlns:a16="http://schemas.microsoft.com/office/drawing/2014/main" val="3008011821"/>
                    </a:ext>
                  </a:extLst>
                </a:gridCol>
                <a:gridCol w="1524000">
                  <a:extLst>
                    <a:ext uri="{9D8B030D-6E8A-4147-A177-3AD203B41FA5}">
                      <a16:colId xmlns:a16="http://schemas.microsoft.com/office/drawing/2014/main" val="1335109337"/>
                    </a:ext>
                  </a:extLst>
                </a:gridCol>
              </a:tblGrid>
              <a:tr h="859918">
                <a:tc>
                  <a:txBody>
                    <a:bodyPr/>
                    <a:lstStyle/>
                    <a:p>
                      <a:pPr algn="ctr" fontAlgn="auto">
                        <a:lnSpc>
                          <a:spcPts val="1950"/>
                        </a:lnSpc>
                      </a:pPr>
                      <a:r>
                        <a:rPr lang="en-GB" sz="1600" b="1" i="0" u="none" strike="noStrike">
                          <a:solidFill>
                            <a:srgbClr val="FBAA1A"/>
                          </a:solidFill>
                          <a:effectLst/>
                          <a:latin typeface="Arial" panose="020B0604020202020204" pitchFamily="34" charset="0"/>
                        </a:rPr>
                        <a:t>​</a:t>
                      </a: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r>
                        <a:rPr lang="en-GB" sz="1600" b="1" i="0" u="none" strike="noStrike">
                          <a:solidFill>
                            <a:srgbClr val="FBAA1A"/>
                          </a:solidFill>
                          <a:effectLst/>
                          <a:latin typeface="Arial" panose="020B0604020202020204" pitchFamily="34" charset="0"/>
                        </a:rPr>
                        <a:t>​</a:t>
                      </a: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138097824"/>
                  </a:ext>
                </a:extLst>
              </a:tr>
              <a:tr h="637704">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Cocktails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Vin</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err="1">
                          <a:solidFill>
                            <a:schemeClr val="bg1"/>
                          </a:solidFill>
                          <a:effectLst/>
                          <a:latin typeface="Arial" panose="020B0604020202020204" pitchFamily="34" charset="0"/>
                          <a:ea typeface="+mn-ea"/>
                          <a:cs typeface="+mn-cs"/>
                        </a:rPr>
                        <a:t>Bière</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Apéritifs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Boissons </a:t>
                      </a:r>
                      <a:r>
                        <a:rPr lang="en-GB" sz="1400" b="1" i="0" u="none" strike="noStrike" kern="1200" dirty="0" err="1">
                          <a:solidFill>
                            <a:schemeClr val="bg1"/>
                          </a:solidFill>
                          <a:effectLst/>
                          <a:latin typeface="Arial" panose="020B0604020202020204" pitchFamily="34" charset="0"/>
                          <a:ea typeface="+mn-ea"/>
                          <a:cs typeface="+mn-cs"/>
                        </a:rPr>
                        <a:t>Chaudes</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Alternative sans </a:t>
                      </a:r>
                      <a:r>
                        <a:rPr lang="en-GB" sz="1400" b="1" i="0" u="none" strike="noStrike" kern="1200" dirty="0" err="1">
                          <a:solidFill>
                            <a:schemeClr val="bg1"/>
                          </a:solidFill>
                          <a:effectLst/>
                          <a:latin typeface="Arial" panose="020B0604020202020204" pitchFamily="34" charset="0"/>
                          <a:ea typeface="+mn-ea"/>
                          <a:cs typeface="+mn-cs"/>
                        </a:rPr>
                        <a:t>alcool</a:t>
                      </a:r>
                      <a:r>
                        <a:rPr lang="en-GB" sz="1400" b="1" i="0" u="none" strike="noStrike" kern="1200" dirty="0">
                          <a:solidFill>
                            <a:schemeClr val="bg1"/>
                          </a:solidFill>
                          <a:effectLst/>
                          <a:latin typeface="Arial" panose="020B0604020202020204" pitchFamily="34" charset="0"/>
                          <a:ea typeface="+mn-ea"/>
                          <a:cs typeface="+mn-cs"/>
                        </a:rPr>
                        <a:t>/no low</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Soft drinks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Bottled water</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solidFill>
                  </a:tcPr>
                </a:tc>
                <a:extLst>
                  <a:ext uri="{0D108BD9-81ED-4DB2-BD59-A6C34878D82A}">
                    <a16:rowId xmlns:a16="http://schemas.microsoft.com/office/drawing/2014/main" val="2645156287"/>
                  </a:ext>
                </a:extLst>
              </a:tr>
              <a:tr h="1113181">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90%</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86%</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84%</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82%</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81%</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78%</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75%</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68%</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05466136"/>
                  </a:ext>
                </a:extLst>
              </a:tr>
            </a:tbl>
          </a:graphicData>
        </a:graphic>
      </p:graphicFrame>
      <p:sp>
        <p:nvSpPr>
          <p:cNvPr id="28" name="Rectangle 27">
            <a:extLst>
              <a:ext uri="{FF2B5EF4-FFF2-40B4-BE49-F238E27FC236}">
                <a16:creationId xmlns:a16="http://schemas.microsoft.com/office/drawing/2014/main" id="{2333086F-A363-E623-1B7D-4D72E65A828B}"/>
              </a:ext>
            </a:extLst>
          </p:cNvPr>
          <p:cNvSpPr/>
          <p:nvPr/>
        </p:nvSpPr>
        <p:spPr>
          <a:xfrm>
            <a:off x="4261827" y="6111940"/>
            <a:ext cx="7668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63 - 238</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pic>
        <p:nvPicPr>
          <p:cNvPr id="2" name="Picture 1" descr="A yellow smiley face with stars on it&#10;&#10;Description automatically generated">
            <a:extLst>
              <a:ext uri="{FF2B5EF4-FFF2-40B4-BE49-F238E27FC236}">
                <a16:creationId xmlns:a16="http://schemas.microsoft.com/office/drawing/2014/main" id="{DF4293AC-C346-DE14-B097-42C4C0106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127" y="1708661"/>
            <a:ext cx="369333" cy="369333"/>
          </a:xfrm>
          <a:prstGeom prst="rect">
            <a:avLst/>
          </a:prstGeom>
        </p:spPr>
      </p:pic>
      <p:pic>
        <p:nvPicPr>
          <p:cNvPr id="4" name="Picture 3" descr="A glass of beer with foam&#10;&#10;Description automatically generated">
            <a:extLst>
              <a:ext uri="{FF2B5EF4-FFF2-40B4-BE49-F238E27FC236}">
                <a16:creationId xmlns:a16="http://schemas.microsoft.com/office/drawing/2014/main" id="{80319F13-CC96-1848-7E08-D041CD961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914" y="2437015"/>
            <a:ext cx="1054599" cy="1054599"/>
          </a:xfrm>
          <a:prstGeom prst="rect">
            <a:avLst/>
          </a:prstGeom>
        </p:spPr>
      </p:pic>
      <p:pic>
        <p:nvPicPr>
          <p:cNvPr id="5" name="Picture 4" descr="A bottle of wine and a glass of wine&#10;&#10;Description automatically generated">
            <a:extLst>
              <a:ext uri="{FF2B5EF4-FFF2-40B4-BE49-F238E27FC236}">
                <a16:creationId xmlns:a16="http://schemas.microsoft.com/office/drawing/2014/main" id="{7BF843F2-14BB-5F74-B04F-B5F9DAD94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148" y="2408140"/>
            <a:ext cx="1105705" cy="1105705"/>
          </a:xfrm>
          <a:prstGeom prst="rect">
            <a:avLst/>
          </a:prstGeom>
        </p:spPr>
      </p:pic>
      <p:pic>
        <p:nvPicPr>
          <p:cNvPr id="10" name="Picture 9" descr="A cup of coffee and a small brown object on a saucer&#10;&#10;Description automatically generated">
            <a:extLst>
              <a:ext uri="{FF2B5EF4-FFF2-40B4-BE49-F238E27FC236}">
                <a16:creationId xmlns:a16="http://schemas.microsoft.com/office/drawing/2014/main" id="{01955372-4C72-0566-6214-3E097C75A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710" y="2430154"/>
            <a:ext cx="1054598" cy="1054598"/>
          </a:xfrm>
          <a:prstGeom prst="rect">
            <a:avLst/>
          </a:prstGeom>
        </p:spPr>
      </p:pic>
      <p:pic>
        <p:nvPicPr>
          <p:cNvPr id="13" name="Picture 12" descr="A bottle of alcohol with a white speech bubble&#10;&#10;Description automatically generated">
            <a:extLst>
              <a:ext uri="{FF2B5EF4-FFF2-40B4-BE49-F238E27FC236}">
                <a16:creationId xmlns:a16="http://schemas.microsoft.com/office/drawing/2014/main" id="{E7F0DA79-B6EE-0542-3CE1-3A7AD0F0AB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0626" y="2563538"/>
            <a:ext cx="934674" cy="934674"/>
          </a:xfrm>
          <a:prstGeom prst="rect">
            <a:avLst/>
          </a:prstGeom>
        </p:spPr>
      </p:pic>
      <p:pic>
        <p:nvPicPr>
          <p:cNvPr id="17" name="Picture 16" descr="A cartoon of a drink&#10;&#10;Description automatically generated">
            <a:extLst>
              <a:ext uri="{FF2B5EF4-FFF2-40B4-BE49-F238E27FC236}">
                <a16:creationId xmlns:a16="http://schemas.microsoft.com/office/drawing/2014/main" id="{CCAF57EB-9BEB-5FFB-CDFE-C1DC795867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9383" y="2494516"/>
            <a:ext cx="990236" cy="990236"/>
          </a:xfrm>
          <a:prstGeom prst="rect">
            <a:avLst/>
          </a:prstGeom>
        </p:spPr>
      </p:pic>
      <p:pic>
        <p:nvPicPr>
          <p:cNvPr id="19" name="Picture 18" descr="A group of soda cans&#10;&#10;Description automatically generated">
            <a:extLst>
              <a:ext uri="{FF2B5EF4-FFF2-40B4-BE49-F238E27FC236}">
                <a16:creationId xmlns:a16="http://schemas.microsoft.com/office/drawing/2014/main" id="{58B7374D-785E-2628-5314-CBA3BAC7D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9127" y="2563538"/>
            <a:ext cx="990236" cy="990236"/>
          </a:xfrm>
          <a:prstGeom prst="rect">
            <a:avLst/>
          </a:prstGeom>
        </p:spPr>
      </p:pic>
      <p:pic>
        <p:nvPicPr>
          <p:cNvPr id="21" name="Picture 20" descr="A bottle and a glass&#10;&#10;AI-generated content may be incorrect.">
            <a:extLst>
              <a:ext uri="{FF2B5EF4-FFF2-40B4-BE49-F238E27FC236}">
                <a16:creationId xmlns:a16="http://schemas.microsoft.com/office/drawing/2014/main" id="{6E6EA97D-173C-A024-45D4-110C9D1A45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7721" y="2636207"/>
            <a:ext cx="862005" cy="862005"/>
          </a:xfrm>
          <a:prstGeom prst="rect">
            <a:avLst/>
          </a:prstGeom>
        </p:spPr>
      </p:pic>
      <p:sp>
        <p:nvSpPr>
          <p:cNvPr id="7" name="Text Placeholder 2">
            <a:extLst>
              <a:ext uri="{FF2B5EF4-FFF2-40B4-BE49-F238E27FC236}">
                <a16:creationId xmlns:a16="http://schemas.microsoft.com/office/drawing/2014/main" id="{8CF2AEDB-DC5F-9240-669F-3E8A151052DD}"/>
              </a:ext>
            </a:extLst>
          </p:cNvPr>
          <p:cNvSpPr txBox="1">
            <a:spLocks/>
          </p:cNvSpPr>
          <p:nvPr/>
        </p:nvSpPr>
        <p:spPr>
          <a:xfrm>
            <a:off x="264654" y="193535"/>
            <a:ext cx="11662693" cy="838200"/>
          </a:xfrm>
          <a:prstGeom prst="rect">
            <a:avLst/>
          </a:prstGeom>
        </p:spPr>
        <p:txBody>
          <a:bodyPr/>
          <a:lstStyle>
            <a:defPPr>
              <a:defRPr lang="en-US"/>
            </a:defPPr>
            <a:lvl1pPr indent="0" algn="ctr">
              <a:lnSpc>
                <a:spcPct val="90000"/>
              </a:lnSpc>
              <a:spcBef>
                <a:spcPts val="1000"/>
              </a:spcBef>
              <a:buFont typeface="Arial" panose="020B0604020202020204" pitchFamily="34" charset="0"/>
              <a:buNone/>
              <a:defRPr sz="2000" spc="300">
                <a:solidFill>
                  <a:schemeClr val="tx2"/>
                </a:solidFill>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2000" spc="0" dirty="0"/>
              <a:t> </a:t>
            </a:r>
            <a:r>
              <a:rPr lang="fr-FR" sz="2000" b="1" spc="0" dirty="0"/>
              <a:t>A QUEL POINT ÉTIEZ-VOUS SATISFAIT DES BOISSONS CONSOMMÉES LORS DE VOTRE DERNIÈRE VISITE EN CHR CONCERNANT LEUR </a:t>
            </a:r>
            <a:r>
              <a:rPr lang="fr-FR" sz="2000" b="1" spc="0" dirty="0">
                <a:solidFill>
                  <a:schemeClr val="accent3"/>
                </a:solidFill>
              </a:rPr>
              <a:t>ATTRACTIVITÉ </a:t>
            </a:r>
            <a:r>
              <a:rPr lang="fr-FR" sz="2000" b="1" spc="0" dirty="0"/>
              <a:t>?</a:t>
            </a:r>
            <a:endParaRPr lang="en-US" sz="2000" b="1" spc="0" dirty="0">
              <a:solidFill>
                <a:srgbClr val="414041"/>
              </a:solidFill>
            </a:endParaRPr>
          </a:p>
        </p:txBody>
      </p:sp>
      <p:sp>
        <p:nvSpPr>
          <p:cNvPr id="12" name="TextBox 9">
            <a:extLst>
              <a:ext uri="{FF2B5EF4-FFF2-40B4-BE49-F238E27FC236}">
                <a16:creationId xmlns:a16="http://schemas.microsoft.com/office/drawing/2014/main" id="{5EB9D9AA-DC16-91F0-BD8C-33842737EC1C}"/>
              </a:ext>
            </a:extLst>
          </p:cNvPr>
          <p:cNvSpPr txBox="1"/>
          <p:nvPr/>
        </p:nvSpPr>
        <p:spPr>
          <a:xfrm>
            <a:off x="144326" y="1359317"/>
            <a:ext cx="11903348" cy="338554"/>
          </a:xfrm>
          <a:prstGeom prst="rect">
            <a:avLst/>
          </a:prstGeom>
          <a:noFill/>
        </p:spPr>
        <p:txBody>
          <a:bodyPr wrap="square">
            <a:spAutoFit/>
          </a:bodyPr>
          <a:lstStyle/>
          <a:p>
            <a:pPr algn="ctr"/>
            <a:r>
              <a:rPr lang="fr-FR" sz="1600" i="1" dirty="0">
                <a:solidFill>
                  <a:schemeClr val="tx2"/>
                </a:solidFill>
              </a:rPr>
              <a:t>Présentée aux consommateurs de la catégorie en question lors de leurs dernières visites </a:t>
            </a:r>
          </a:p>
        </p:txBody>
      </p:sp>
    </p:spTree>
    <p:extLst>
      <p:ext uri="{BB962C8B-B14F-4D97-AF65-F5344CB8AC3E}">
        <p14:creationId xmlns:p14="http://schemas.microsoft.com/office/powerpoint/2010/main" val="383513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6741A-89D7-D3F4-A195-67CBA420FF94}"/>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95EBD2AE-7497-93FB-224C-14FA3CEAE5B4}"/>
              </a:ext>
            </a:extLst>
          </p:cNvPr>
          <p:cNvGraphicFramePr>
            <a:graphicFrameLocks noGrp="1"/>
          </p:cNvGraphicFramePr>
          <p:nvPr>
            <p:extLst>
              <p:ext uri="{D42A27DB-BD31-4B8C-83A1-F6EECF244321}">
                <p14:modId xmlns:p14="http://schemas.microsoft.com/office/powerpoint/2010/main" val="855398377"/>
              </p:ext>
            </p:extLst>
          </p:nvPr>
        </p:nvGraphicFramePr>
        <p:xfrm>
          <a:off x="0" y="2713671"/>
          <a:ext cx="12192000" cy="2587094"/>
        </p:xfrm>
        <a:graphic>
          <a:graphicData uri="http://schemas.openxmlformats.org/drawingml/2006/table">
            <a:tbl>
              <a:tblPr/>
              <a:tblGrid>
                <a:gridCol w="1524000">
                  <a:extLst>
                    <a:ext uri="{9D8B030D-6E8A-4147-A177-3AD203B41FA5}">
                      <a16:colId xmlns:a16="http://schemas.microsoft.com/office/drawing/2014/main" val="2212581316"/>
                    </a:ext>
                  </a:extLst>
                </a:gridCol>
                <a:gridCol w="1524000">
                  <a:extLst>
                    <a:ext uri="{9D8B030D-6E8A-4147-A177-3AD203B41FA5}">
                      <a16:colId xmlns:a16="http://schemas.microsoft.com/office/drawing/2014/main" val="764337347"/>
                    </a:ext>
                  </a:extLst>
                </a:gridCol>
                <a:gridCol w="1524000">
                  <a:extLst>
                    <a:ext uri="{9D8B030D-6E8A-4147-A177-3AD203B41FA5}">
                      <a16:colId xmlns:a16="http://schemas.microsoft.com/office/drawing/2014/main" val="2596969233"/>
                    </a:ext>
                  </a:extLst>
                </a:gridCol>
                <a:gridCol w="1524000">
                  <a:extLst>
                    <a:ext uri="{9D8B030D-6E8A-4147-A177-3AD203B41FA5}">
                      <a16:colId xmlns:a16="http://schemas.microsoft.com/office/drawing/2014/main" val="1098602649"/>
                    </a:ext>
                  </a:extLst>
                </a:gridCol>
                <a:gridCol w="1524000">
                  <a:extLst>
                    <a:ext uri="{9D8B030D-6E8A-4147-A177-3AD203B41FA5}">
                      <a16:colId xmlns:a16="http://schemas.microsoft.com/office/drawing/2014/main" val="3818402782"/>
                    </a:ext>
                  </a:extLst>
                </a:gridCol>
                <a:gridCol w="1524000">
                  <a:extLst>
                    <a:ext uri="{9D8B030D-6E8A-4147-A177-3AD203B41FA5}">
                      <a16:colId xmlns:a16="http://schemas.microsoft.com/office/drawing/2014/main" val="1362920753"/>
                    </a:ext>
                  </a:extLst>
                </a:gridCol>
                <a:gridCol w="1524000">
                  <a:extLst>
                    <a:ext uri="{9D8B030D-6E8A-4147-A177-3AD203B41FA5}">
                      <a16:colId xmlns:a16="http://schemas.microsoft.com/office/drawing/2014/main" val="3008011821"/>
                    </a:ext>
                  </a:extLst>
                </a:gridCol>
                <a:gridCol w="1524000">
                  <a:extLst>
                    <a:ext uri="{9D8B030D-6E8A-4147-A177-3AD203B41FA5}">
                      <a16:colId xmlns:a16="http://schemas.microsoft.com/office/drawing/2014/main" val="818825255"/>
                    </a:ext>
                  </a:extLst>
                </a:gridCol>
              </a:tblGrid>
              <a:tr h="852109">
                <a:tc>
                  <a:txBody>
                    <a:bodyPr/>
                    <a:lstStyle/>
                    <a:p>
                      <a:pPr algn="ctr" fontAlgn="auto">
                        <a:lnSpc>
                          <a:spcPts val="1950"/>
                        </a:lnSpc>
                      </a:pPr>
                      <a:r>
                        <a:rPr lang="en-GB" sz="1600" b="1" i="0" u="none" strike="noStrike">
                          <a:solidFill>
                            <a:srgbClr val="FBAA1A"/>
                          </a:solidFill>
                          <a:effectLst/>
                          <a:latin typeface="Arial" panose="020B0604020202020204" pitchFamily="34" charset="0"/>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u="none" strike="noStrike">
                          <a:solidFill>
                            <a:srgbClr val="FBAA1A"/>
                          </a:solidFill>
                          <a:effectLst/>
                          <a:latin typeface="Arial" panose="020B0604020202020204" pitchFamily="34" charset="0"/>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r>
                        <a:rPr lang="en-GB" sz="1600" b="1" i="0">
                          <a:solidFill>
                            <a:srgbClr val="FBAA1A"/>
                          </a:solidFill>
                          <a:effectLst/>
                          <a:latin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dirty="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ts val="1950"/>
                        </a:lnSpc>
                      </a:pPr>
                      <a:endParaRPr lang="en-GB" sz="1600" b="1" i="0" dirty="0">
                        <a:solidFill>
                          <a:srgbClr val="FBAA1A"/>
                        </a:solidFill>
                        <a:effectLst/>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097824"/>
                  </a:ext>
                </a:extLst>
              </a:tr>
              <a:tr h="631913">
                <a:tc>
                  <a:txBody>
                    <a:bodyPr/>
                    <a:lstStyle/>
                    <a:p>
                      <a:pPr algn="ctr" fontAlgn="b"/>
                      <a:r>
                        <a:rPr lang="en-GB" sz="1400" b="1" i="0" u="none" strike="noStrike" kern="1200" dirty="0" err="1">
                          <a:solidFill>
                            <a:schemeClr val="bg1"/>
                          </a:solidFill>
                          <a:effectLst/>
                          <a:latin typeface="Arial" panose="020B0604020202020204" pitchFamily="34" charset="0"/>
                          <a:ea typeface="+mn-ea"/>
                          <a:cs typeface="+mn-cs"/>
                        </a:rPr>
                        <a:t>Bière</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Vin</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Boissons </a:t>
                      </a:r>
                      <a:r>
                        <a:rPr lang="en-GB" sz="1400" b="1" i="0" u="none" strike="noStrike" kern="1200" dirty="0" err="1">
                          <a:solidFill>
                            <a:schemeClr val="bg1"/>
                          </a:solidFill>
                          <a:effectLst/>
                          <a:latin typeface="Arial" panose="020B0604020202020204" pitchFamily="34" charset="0"/>
                          <a:ea typeface="+mn-ea"/>
                          <a:cs typeface="+mn-cs"/>
                        </a:rPr>
                        <a:t>Chaudes</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Eau </a:t>
                      </a:r>
                      <a:r>
                        <a:rPr lang="en-GB" sz="1400" b="1" i="0" u="none" strike="noStrike" kern="1200" dirty="0" err="1">
                          <a:solidFill>
                            <a:schemeClr val="bg1"/>
                          </a:solidFill>
                          <a:effectLst/>
                          <a:latin typeface="Arial" panose="020B0604020202020204" pitchFamily="34" charset="0"/>
                          <a:ea typeface="+mn-ea"/>
                          <a:cs typeface="+mn-cs"/>
                        </a:rPr>
                        <a:t>en</a:t>
                      </a:r>
                      <a:r>
                        <a:rPr lang="en-GB" sz="1400" b="1" i="0" u="none" strike="noStrike" kern="1200" dirty="0">
                          <a:solidFill>
                            <a:schemeClr val="bg1"/>
                          </a:solidFill>
                          <a:effectLst/>
                          <a:latin typeface="Arial" panose="020B0604020202020204" pitchFamily="34" charset="0"/>
                          <a:ea typeface="+mn-ea"/>
                          <a:cs typeface="+mn-cs"/>
                        </a:rPr>
                        <a:t> </a:t>
                      </a:r>
                      <a:r>
                        <a:rPr lang="en-GB" sz="1400" b="1" i="0" u="none" strike="noStrike" kern="1200" dirty="0" err="1">
                          <a:solidFill>
                            <a:schemeClr val="bg1"/>
                          </a:solidFill>
                          <a:effectLst/>
                          <a:latin typeface="Arial" panose="020B0604020202020204" pitchFamily="34" charset="0"/>
                          <a:ea typeface="+mn-ea"/>
                          <a:cs typeface="+mn-cs"/>
                        </a:rPr>
                        <a:t>bouteille</a:t>
                      </a:r>
                      <a:endParaRPr lang="en-GB" sz="1400" b="1" i="0" u="none" strike="noStrike" kern="1200" dirty="0">
                        <a:solidFill>
                          <a:schemeClr val="bg1"/>
                        </a:solidFill>
                        <a:effectLst/>
                        <a:latin typeface="Arial" panose="020B0604020202020204" pitchFamily="34" charset="0"/>
                        <a:ea typeface="+mn-ea"/>
                        <a:cs typeface="+mn-cs"/>
                      </a:endParaRP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Apéritifs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Cocktails</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Boissons soft</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tc>
                  <a:txBody>
                    <a:bodyPr/>
                    <a:lstStyle/>
                    <a:p>
                      <a:pPr algn="ctr" fontAlgn="b"/>
                      <a:r>
                        <a:rPr lang="en-GB" sz="1400" b="1" i="0" u="none" strike="noStrike" kern="1200" dirty="0">
                          <a:solidFill>
                            <a:schemeClr val="bg1"/>
                          </a:solidFill>
                          <a:effectLst/>
                          <a:latin typeface="Arial" panose="020B0604020202020204" pitchFamily="34" charset="0"/>
                          <a:ea typeface="+mn-ea"/>
                          <a:cs typeface="+mn-cs"/>
                        </a:rPr>
                        <a:t>Alternative sans </a:t>
                      </a:r>
                      <a:r>
                        <a:rPr lang="en-GB" sz="1400" b="1" i="0" u="none" strike="noStrike" kern="1200" dirty="0" err="1">
                          <a:solidFill>
                            <a:schemeClr val="bg1"/>
                          </a:solidFill>
                          <a:effectLst/>
                          <a:latin typeface="Arial" panose="020B0604020202020204" pitchFamily="34" charset="0"/>
                          <a:ea typeface="+mn-ea"/>
                          <a:cs typeface="+mn-cs"/>
                        </a:rPr>
                        <a:t>alcool</a:t>
                      </a:r>
                      <a:r>
                        <a:rPr lang="en-GB" sz="1400" b="1" i="0" u="none" strike="noStrike" kern="1200" dirty="0">
                          <a:solidFill>
                            <a:schemeClr val="bg1"/>
                          </a:solidFill>
                          <a:effectLst/>
                          <a:latin typeface="Arial" panose="020B0604020202020204" pitchFamily="34" charset="0"/>
                          <a:ea typeface="+mn-ea"/>
                          <a:cs typeface="+mn-cs"/>
                        </a:rPr>
                        <a:t>/no low</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2645156287"/>
                  </a:ext>
                </a:extLst>
              </a:tr>
              <a:tr h="1103072">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91%</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93%</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1" i="0" u="none" strike="noStrike" kern="1200" dirty="0">
                          <a:solidFill>
                            <a:schemeClr val="tx2"/>
                          </a:solidFill>
                          <a:effectLst/>
                          <a:latin typeface="Arial" panose="020B0604020202020204" pitchFamily="34" charset="0"/>
                          <a:ea typeface="+mn-ea"/>
                          <a:cs typeface="+mn-cs"/>
                        </a:rPr>
                        <a:t>86%</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82%</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91%</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89%</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82%</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tc>
                  <a:txBody>
                    <a:bodyPr/>
                    <a:lstStyle/>
                    <a:p>
                      <a:pPr algn="ctr" fontAlgn="b"/>
                      <a:r>
                        <a:rPr lang="en-GB" sz="3200" b="0" i="0" u="none" strike="noStrike" kern="1200" dirty="0">
                          <a:solidFill>
                            <a:schemeClr val="tx2"/>
                          </a:solidFill>
                          <a:effectLst/>
                          <a:latin typeface="Arial" panose="020B0604020202020204" pitchFamily="34" charset="0"/>
                          <a:ea typeface="+mn-ea"/>
                          <a:cs typeface="+mn-cs"/>
                        </a:rPr>
                        <a:t>87%</a:t>
                      </a:r>
                    </a:p>
                  </a:txBody>
                  <a:tcPr marL="7951" marR="7951" marT="795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FFE"/>
                    </a:solidFill>
                  </a:tcPr>
                </a:tc>
                <a:extLst>
                  <a:ext uri="{0D108BD9-81ED-4DB2-BD59-A6C34878D82A}">
                    <a16:rowId xmlns:a16="http://schemas.microsoft.com/office/drawing/2014/main" val="1505466136"/>
                  </a:ext>
                </a:extLst>
              </a:tr>
            </a:tbl>
          </a:graphicData>
        </a:graphic>
      </p:graphicFrame>
      <p:pic>
        <p:nvPicPr>
          <p:cNvPr id="9" name="Picture 8" descr="A bottle of alcohol with a white speech bubble&#10;&#10;Description automatically generated">
            <a:extLst>
              <a:ext uri="{FF2B5EF4-FFF2-40B4-BE49-F238E27FC236}">
                <a16:creationId xmlns:a16="http://schemas.microsoft.com/office/drawing/2014/main" id="{A0D398F1-F318-A15B-58BF-DF50D87EF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5773" y="2610448"/>
            <a:ext cx="934674" cy="934674"/>
          </a:xfrm>
          <a:prstGeom prst="rect">
            <a:avLst/>
          </a:prstGeom>
        </p:spPr>
      </p:pic>
      <p:pic>
        <p:nvPicPr>
          <p:cNvPr id="18" name="Picture 17" descr="A group of soda cans&#10;&#10;Description automatically generated">
            <a:extLst>
              <a:ext uri="{FF2B5EF4-FFF2-40B4-BE49-F238E27FC236}">
                <a16:creationId xmlns:a16="http://schemas.microsoft.com/office/drawing/2014/main" id="{25888412-ABB5-1B8B-4A1F-69D2639D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845" y="2606502"/>
            <a:ext cx="990236" cy="990236"/>
          </a:xfrm>
          <a:prstGeom prst="rect">
            <a:avLst/>
          </a:prstGeom>
        </p:spPr>
      </p:pic>
      <p:pic>
        <p:nvPicPr>
          <p:cNvPr id="20" name="Picture 19" descr="A bottle of wine and a glass of wine&#10;&#10;Description automatically generated">
            <a:extLst>
              <a:ext uri="{FF2B5EF4-FFF2-40B4-BE49-F238E27FC236}">
                <a16:creationId xmlns:a16="http://schemas.microsoft.com/office/drawing/2014/main" id="{57C484C6-A66F-6835-C9A6-D5043267C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613" y="2472021"/>
            <a:ext cx="1105705" cy="1105705"/>
          </a:xfrm>
          <a:prstGeom prst="rect">
            <a:avLst/>
          </a:prstGeom>
        </p:spPr>
      </p:pic>
      <p:pic>
        <p:nvPicPr>
          <p:cNvPr id="5" name="Picture 4" descr="A bottle and a glass&#10;&#10;AI-generated content may be incorrect.">
            <a:extLst>
              <a:ext uri="{FF2B5EF4-FFF2-40B4-BE49-F238E27FC236}">
                <a16:creationId xmlns:a16="http://schemas.microsoft.com/office/drawing/2014/main" id="{5A5C5A57-06E5-FB56-7BBF-20F63EDFC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393" y="2673626"/>
            <a:ext cx="862005" cy="862005"/>
          </a:xfrm>
          <a:prstGeom prst="rect">
            <a:avLst/>
          </a:prstGeom>
        </p:spPr>
      </p:pic>
      <p:pic>
        <p:nvPicPr>
          <p:cNvPr id="16" name="Picture 15" descr="A glass of beer with foam&#10;&#10;Description automatically generated">
            <a:extLst>
              <a:ext uri="{FF2B5EF4-FFF2-40B4-BE49-F238E27FC236}">
                <a16:creationId xmlns:a16="http://schemas.microsoft.com/office/drawing/2014/main" id="{0E91435E-6525-9E60-5FB8-47DF9E23A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81" y="2490657"/>
            <a:ext cx="1054599" cy="1054599"/>
          </a:xfrm>
          <a:prstGeom prst="rect">
            <a:avLst/>
          </a:prstGeom>
        </p:spPr>
      </p:pic>
      <p:pic>
        <p:nvPicPr>
          <p:cNvPr id="24" name="Picture 23" descr="A cup of coffee and a small brown object on a saucer&#10;&#10;Description automatically generated">
            <a:extLst>
              <a:ext uri="{FF2B5EF4-FFF2-40B4-BE49-F238E27FC236}">
                <a16:creationId xmlns:a16="http://schemas.microsoft.com/office/drawing/2014/main" id="{B491A9E9-5C84-61B0-A769-019A54F526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961" y="2466246"/>
            <a:ext cx="1054598" cy="1054598"/>
          </a:xfrm>
          <a:prstGeom prst="rect">
            <a:avLst/>
          </a:prstGeom>
        </p:spPr>
      </p:pic>
      <p:pic>
        <p:nvPicPr>
          <p:cNvPr id="12" name="Picture 11" descr="A logo of a drink&#10;&#10;Description automatically generated">
            <a:extLst>
              <a:ext uri="{FF2B5EF4-FFF2-40B4-BE49-F238E27FC236}">
                <a16:creationId xmlns:a16="http://schemas.microsoft.com/office/drawing/2014/main" id="{4781B718-D660-FA3E-EDE3-0411569950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0395" y="2624959"/>
            <a:ext cx="920163" cy="920163"/>
          </a:xfrm>
          <a:prstGeom prst="rect">
            <a:avLst/>
          </a:prstGeom>
        </p:spPr>
      </p:pic>
      <p:sp>
        <p:nvSpPr>
          <p:cNvPr id="28" name="Rectangle 27">
            <a:extLst>
              <a:ext uri="{FF2B5EF4-FFF2-40B4-BE49-F238E27FC236}">
                <a16:creationId xmlns:a16="http://schemas.microsoft.com/office/drawing/2014/main" id="{B8D4EE7C-9978-1FDA-084E-60E1B3E4D6DA}"/>
              </a:ext>
            </a:extLst>
          </p:cNvPr>
          <p:cNvSpPr/>
          <p:nvPr/>
        </p:nvSpPr>
        <p:spPr>
          <a:xfrm>
            <a:off x="4261827" y="6111940"/>
            <a:ext cx="7668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63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- 239</a:t>
            </a:r>
          </a:p>
        </p:txBody>
      </p:sp>
      <p:pic>
        <p:nvPicPr>
          <p:cNvPr id="7" name="Picture 6" descr="A cartoon of a drink&#10;&#10;Description automatically generated">
            <a:extLst>
              <a:ext uri="{FF2B5EF4-FFF2-40B4-BE49-F238E27FC236}">
                <a16:creationId xmlns:a16="http://schemas.microsoft.com/office/drawing/2014/main" id="{C66E58BB-699A-FCC1-29CF-098E5B16D7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1797" y="2555657"/>
            <a:ext cx="990236" cy="990236"/>
          </a:xfrm>
          <a:prstGeom prst="rect">
            <a:avLst/>
          </a:prstGeom>
        </p:spPr>
      </p:pic>
      <p:sp>
        <p:nvSpPr>
          <p:cNvPr id="4" name="TextBox 3">
            <a:extLst>
              <a:ext uri="{FF2B5EF4-FFF2-40B4-BE49-F238E27FC236}">
                <a16:creationId xmlns:a16="http://schemas.microsoft.com/office/drawing/2014/main" id="{1357D408-75B4-DCDD-E7F9-10729658DE83}"/>
              </a:ext>
            </a:extLst>
          </p:cNvPr>
          <p:cNvSpPr txBox="1"/>
          <p:nvPr/>
        </p:nvSpPr>
        <p:spPr>
          <a:xfrm>
            <a:off x="144326" y="1778378"/>
            <a:ext cx="11903348" cy="369332"/>
          </a:xfrm>
          <a:prstGeom prst="rect">
            <a:avLst/>
          </a:prstGeom>
          <a:noFill/>
        </p:spPr>
        <p:txBody>
          <a:bodyPr wrap="square">
            <a:spAutoFit/>
          </a:bodyPr>
          <a:lstStyle/>
          <a:p>
            <a:pPr algn="ctr"/>
            <a:r>
              <a:rPr lang="fr-FR" b="1">
                <a:solidFill>
                  <a:schemeClr val="accent5"/>
                </a:solidFill>
              </a:rPr>
              <a:t>% très satisfait / satisfait </a:t>
            </a:r>
            <a:r>
              <a:rPr lang="fr-FR">
                <a:solidFill>
                  <a:schemeClr val="tx2"/>
                </a:solidFill>
              </a:rPr>
              <a:t>de la </a:t>
            </a:r>
            <a:r>
              <a:rPr lang="fr-FR" b="1">
                <a:solidFill>
                  <a:schemeClr val="bg2"/>
                </a:solidFill>
              </a:rPr>
              <a:t>qualité de service</a:t>
            </a:r>
          </a:p>
        </p:txBody>
      </p:sp>
      <p:sp>
        <p:nvSpPr>
          <p:cNvPr id="10" name="TextBox 9">
            <a:extLst>
              <a:ext uri="{FF2B5EF4-FFF2-40B4-BE49-F238E27FC236}">
                <a16:creationId xmlns:a16="http://schemas.microsoft.com/office/drawing/2014/main" id="{0F6DE92A-D178-220F-FB86-1877E9108905}"/>
              </a:ext>
            </a:extLst>
          </p:cNvPr>
          <p:cNvSpPr txBox="1"/>
          <p:nvPr/>
        </p:nvSpPr>
        <p:spPr>
          <a:xfrm>
            <a:off x="144326" y="1359317"/>
            <a:ext cx="11903348" cy="338554"/>
          </a:xfrm>
          <a:prstGeom prst="rect">
            <a:avLst/>
          </a:prstGeom>
          <a:noFill/>
        </p:spPr>
        <p:txBody>
          <a:bodyPr wrap="square">
            <a:spAutoFit/>
          </a:bodyPr>
          <a:lstStyle/>
          <a:p>
            <a:pPr algn="ctr"/>
            <a:r>
              <a:rPr lang="fr-FR" sz="1600" i="1" dirty="0">
                <a:solidFill>
                  <a:schemeClr val="tx2"/>
                </a:solidFill>
              </a:rPr>
              <a:t>Présentée aux consommateurs de la catégorie en question lors de leurs dernières visites </a:t>
            </a:r>
          </a:p>
        </p:txBody>
      </p:sp>
      <p:pic>
        <p:nvPicPr>
          <p:cNvPr id="13" name="Picture 12" descr="A hand holding a tray with wine glasses&#10;&#10;Description automatically generated">
            <a:extLst>
              <a:ext uri="{FF2B5EF4-FFF2-40B4-BE49-F238E27FC236}">
                <a16:creationId xmlns:a16="http://schemas.microsoft.com/office/drawing/2014/main" id="{D0184502-2FD9-5ED1-F7E2-8337504E6F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8438" y="1683733"/>
            <a:ext cx="556942" cy="556942"/>
          </a:xfrm>
          <a:prstGeom prst="rect">
            <a:avLst/>
          </a:prstGeom>
        </p:spPr>
      </p:pic>
      <p:sp>
        <p:nvSpPr>
          <p:cNvPr id="14" name="Text Placeholder 2">
            <a:extLst>
              <a:ext uri="{FF2B5EF4-FFF2-40B4-BE49-F238E27FC236}">
                <a16:creationId xmlns:a16="http://schemas.microsoft.com/office/drawing/2014/main" id="{CE40A091-6C47-F6B1-9F6D-95BAA0CC7FF7}"/>
              </a:ext>
            </a:extLst>
          </p:cNvPr>
          <p:cNvSpPr txBox="1">
            <a:spLocks/>
          </p:cNvSpPr>
          <p:nvPr/>
        </p:nvSpPr>
        <p:spPr>
          <a:xfrm>
            <a:off x="264654" y="193535"/>
            <a:ext cx="11662693" cy="838200"/>
          </a:xfrm>
          <a:prstGeom prst="rect">
            <a:avLst/>
          </a:prstGeom>
        </p:spPr>
        <p:txBody>
          <a:bodyPr/>
          <a:lstStyle>
            <a:defPPr>
              <a:defRPr lang="en-US"/>
            </a:defPPr>
            <a:lvl1pPr indent="0" algn="ctr">
              <a:lnSpc>
                <a:spcPct val="90000"/>
              </a:lnSpc>
              <a:spcBef>
                <a:spcPts val="1000"/>
              </a:spcBef>
              <a:buFont typeface="Arial" panose="020B0604020202020204" pitchFamily="34" charset="0"/>
              <a:buNone/>
              <a:defRPr sz="2000" spc="300">
                <a:solidFill>
                  <a:schemeClr val="tx2"/>
                </a:solidFill>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b="1" spc="0" dirty="0"/>
              <a:t> A QUEL POINT ÉTIEZ-VOUS</a:t>
            </a:r>
            <a:r>
              <a:rPr lang="fr-FR" sz="3200" b="1" spc="0" dirty="0"/>
              <a:t> </a:t>
            </a:r>
            <a:r>
              <a:rPr lang="fr-FR" b="1" spc="0" dirty="0"/>
              <a:t>SATISFAIT DES BOISSONS CONSOMMÉES LORS DE VOTRE DERNIÈRE VISITE CONCERNANT </a:t>
            </a:r>
            <a:r>
              <a:rPr lang="fr-FR" b="1" spc="0" dirty="0">
                <a:solidFill>
                  <a:schemeClr val="bg2"/>
                </a:solidFill>
              </a:rPr>
              <a:t>LA QUALITÉ DU SERVICE </a:t>
            </a:r>
            <a:r>
              <a:rPr lang="fr-FR" b="1" spc="0" dirty="0"/>
              <a:t>?</a:t>
            </a:r>
            <a:endParaRPr lang="en-US" sz="3600" b="1" spc="0" dirty="0">
              <a:solidFill>
                <a:srgbClr val="414041"/>
              </a:solidFill>
              <a:latin typeface="HK Grotesk"/>
            </a:endParaRPr>
          </a:p>
        </p:txBody>
      </p:sp>
    </p:spTree>
    <p:extLst>
      <p:ext uri="{BB962C8B-B14F-4D97-AF65-F5344CB8AC3E}">
        <p14:creationId xmlns:p14="http://schemas.microsoft.com/office/powerpoint/2010/main" val="263275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oup of bottles on a table&#10;&#10;Description automatically generated">
            <a:extLst>
              <a:ext uri="{FF2B5EF4-FFF2-40B4-BE49-F238E27FC236}">
                <a16:creationId xmlns:a16="http://schemas.microsoft.com/office/drawing/2014/main" id="{841EF46D-DEF9-C399-9EA8-94195720F4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68" r="6268"/>
          <a:stretch/>
        </p:blipFill>
        <p:spPr/>
      </p:pic>
      <p:sp>
        <p:nvSpPr>
          <p:cNvPr id="7" name="TextBox 6">
            <a:extLst>
              <a:ext uri="{FF2B5EF4-FFF2-40B4-BE49-F238E27FC236}">
                <a16:creationId xmlns:a16="http://schemas.microsoft.com/office/drawing/2014/main" id="{0B87AABA-0FB7-48A9-04BE-CF572E6274C9}"/>
              </a:ext>
            </a:extLst>
          </p:cNvPr>
          <p:cNvSpPr txBox="1"/>
          <p:nvPr/>
        </p:nvSpPr>
        <p:spPr>
          <a:xfrm>
            <a:off x="5560941" y="3586817"/>
            <a:ext cx="2413866"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a:solidFill>
                  <a:srgbClr val="59A946"/>
                </a:solidFill>
                <a:latin typeface="Arial" panose="020B0604020202020204" pitchFamily="34" charset="0"/>
              </a:rPr>
              <a:t>31</a:t>
            </a:r>
            <a:r>
              <a:rPr kumimoji="0" lang="en-GB" sz="7200" b="1" i="0" u="none" strike="noStrike" kern="1200" cap="none" spc="0" normalizeH="0" baseline="0" noProof="0" dirty="0">
                <a:ln>
                  <a:noFill/>
                </a:ln>
                <a:solidFill>
                  <a:srgbClr val="59A946"/>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59A946"/>
                </a:solidFill>
                <a:latin typeface="Arial" panose="020B0604020202020204" pitchFamily="34" charset="0"/>
              </a:rPr>
              <a:t>Oui</a:t>
            </a:r>
            <a:endParaRPr kumimoji="0" lang="en-GB" sz="2800" b="0" i="0" u="none" strike="noStrike" kern="1200" cap="none" spc="0" normalizeH="0" baseline="0" noProof="0" dirty="0">
              <a:ln>
                <a:noFill/>
              </a:ln>
              <a:solidFill>
                <a:srgbClr val="59A946"/>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041"/>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F2ED243-4A48-4265-ED56-765A078C6A36}"/>
              </a:ext>
            </a:extLst>
          </p:cNvPr>
          <p:cNvSpPr txBox="1"/>
          <p:nvPr/>
        </p:nvSpPr>
        <p:spPr>
          <a:xfrm>
            <a:off x="8611500" y="3586816"/>
            <a:ext cx="2413866"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69%</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FF0000"/>
                </a:solidFill>
                <a:latin typeface="Arial" panose="020B0604020202020204" pitchFamily="34" charset="0"/>
              </a:rPr>
              <a:t>Non</a:t>
            </a:r>
            <a:endParaRPr kumimoji="0" lang="en-GB"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041"/>
              </a:solidFill>
              <a:effectLst/>
              <a:uLnTx/>
              <a:uFillTx/>
              <a:latin typeface="Arial" panose="020B0604020202020204" pitchFamily="34" charset="0"/>
              <a:ea typeface="+mn-ea"/>
              <a:cs typeface="+mn-cs"/>
            </a:endParaRPr>
          </a:p>
        </p:txBody>
      </p:sp>
      <p:pic>
        <p:nvPicPr>
          <p:cNvPr id="10" name="Graphic 9" descr="Comment Like outline">
            <a:extLst>
              <a:ext uri="{FF2B5EF4-FFF2-40B4-BE49-F238E27FC236}">
                <a16:creationId xmlns:a16="http://schemas.microsoft.com/office/drawing/2014/main" id="{3F264BCD-BBFE-034E-1260-454D0615B7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7446" y="1849606"/>
            <a:ext cx="1948766" cy="2167018"/>
          </a:xfrm>
          <a:prstGeom prst="rect">
            <a:avLst/>
          </a:prstGeom>
        </p:spPr>
      </p:pic>
      <p:pic>
        <p:nvPicPr>
          <p:cNvPr id="11" name="Graphic 10" descr="Comment Dislike outline">
            <a:extLst>
              <a:ext uri="{FF2B5EF4-FFF2-40B4-BE49-F238E27FC236}">
                <a16:creationId xmlns:a16="http://schemas.microsoft.com/office/drawing/2014/main" id="{34085DD6-F633-8059-D4E1-5566F4B4B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818006" y="1849606"/>
            <a:ext cx="1948766" cy="2167018"/>
          </a:xfrm>
          <a:prstGeom prst="rect">
            <a:avLst/>
          </a:prstGeom>
        </p:spPr>
      </p:pic>
      <p:sp>
        <p:nvSpPr>
          <p:cNvPr id="3" name="Speech Bubble: Rectangle 2">
            <a:extLst>
              <a:ext uri="{FF2B5EF4-FFF2-40B4-BE49-F238E27FC236}">
                <a16:creationId xmlns:a16="http://schemas.microsoft.com/office/drawing/2014/main" id="{91F2B816-AAC5-A85C-C9B9-4631C386117C}"/>
              </a:ext>
            </a:extLst>
          </p:cNvPr>
          <p:cNvSpPr/>
          <p:nvPr/>
        </p:nvSpPr>
        <p:spPr>
          <a:xfrm>
            <a:off x="4096246" y="2284245"/>
            <a:ext cx="1476063" cy="441230"/>
          </a:xfrm>
          <a:prstGeom prst="wedgeRectCallout">
            <a:avLst>
              <a:gd name="adj1" fmla="val 56602"/>
              <a:gd name="adj2" fmla="val -20931"/>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+32pts </a:t>
            </a:r>
            <a:r>
              <a:rPr lang="en-GB" sz="1400" dirty="0">
                <a:solidFill>
                  <a:schemeClr val="tx1"/>
                </a:solidFill>
                <a:latin typeface="Arial" panose="020B0604020202020204" pitchFamily="34" charset="0"/>
              </a:rPr>
              <a:t>pour la  Gen-Z </a:t>
            </a:r>
          </a:p>
        </p:txBody>
      </p:sp>
      <p:sp>
        <p:nvSpPr>
          <p:cNvPr id="4" name="Speech Bubble: Rectangle 3">
            <a:extLst>
              <a:ext uri="{FF2B5EF4-FFF2-40B4-BE49-F238E27FC236}">
                <a16:creationId xmlns:a16="http://schemas.microsoft.com/office/drawing/2014/main" id="{F110B0E6-1CDC-B1B1-CEA5-4C8DA1B86B29}"/>
              </a:ext>
            </a:extLst>
          </p:cNvPr>
          <p:cNvSpPr/>
          <p:nvPr/>
        </p:nvSpPr>
        <p:spPr>
          <a:xfrm>
            <a:off x="4082113" y="2799190"/>
            <a:ext cx="1730326" cy="478164"/>
          </a:xfrm>
          <a:prstGeom prst="wedgeRectCallout">
            <a:avLst>
              <a:gd name="adj1" fmla="val 53156"/>
              <a:gd name="adj2" fmla="val -20931"/>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+13pts </a:t>
            </a:r>
            <a:r>
              <a:rPr lang="en-GB" sz="1400" dirty="0">
                <a:solidFill>
                  <a:schemeClr val="tx1"/>
                </a:solidFill>
                <a:latin typeface="Arial" panose="020B0604020202020204" pitchFamily="34" charset="0"/>
              </a:rPr>
              <a:t>pour les Parisiens </a:t>
            </a:r>
          </a:p>
        </p:txBody>
      </p:sp>
      <p:sp>
        <p:nvSpPr>
          <p:cNvPr id="15" name="Rectangle 14">
            <a:extLst>
              <a:ext uri="{FF2B5EF4-FFF2-40B4-BE49-F238E27FC236}">
                <a16:creationId xmlns:a16="http://schemas.microsoft.com/office/drawing/2014/main" id="{971F4F6A-8FA8-F422-5228-6E64DCA8F06B}"/>
              </a:ext>
            </a:extLst>
          </p:cNvPr>
          <p:cNvSpPr/>
          <p:nvPr/>
        </p:nvSpPr>
        <p:spPr>
          <a:xfrm>
            <a:off x="4261827" y="6143837"/>
            <a:ext cx="7704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153 - 727</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sp>
        <p:nvSpPr>
          <p:cNvPr id="9" name="Text Placeholder 1">
            <a:extLst>
              <a:ext uri="{FF2B5EF4-FFF2-40B4-BE49-F238E27FC236}">
                <a16:creationId xmlns:a16="http://schemas.microsoft.com/office/drawing/2014/main" id="{E99D19CC-FB19-2D85-642E-9F2C321A320C}"/>
              </a:ext>
            </a:extLst>
          </p:cNvPr>
          <p:cNvSpPr txBox="1">
            <a:spLocks/>
          </p:cNvSpPr>
          <p:nvPr/>
        </p:nvSpPr>
        <p:spPr>
          <a:xfrm>
            <a:off x="4179951" y="409575"/>
            <a:ext cx="7915211" cy="633843"/>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tx2"/>
                </a:solidFill>
                <a:latin typeface="HK Grotesk" pitchFamily="50" charset="0"/>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400" dirty="0">
                <a:solidFill>
                  <a:srgbClr val="414041"/>
                </a:solidFill>
                <a:latin typeface="+mj-lt"/>
              </a:rPr>
              <a:t>AVEZ-VOUS ESSAYÉ UNE NOUVELLE BOISSON LORS D'UNE SORTIE AU COURS DU MOIS DERNIER ?</a:t>
            </a:r>
            <a:endParaRPr lang="en-GB" sz="2400" dirty="0">
              <a:solidFill>
                <a:srgbClr val="414041"/>
              </a:solidFill>
              <a:latin typeface="+mj-lt"/>
            </a:endParaRPr>
          </a:p>
        </p:txBody>
      </p:sp>
      <p:sp>
        <p:nvSpPr>
          <p:cNvPr id="12" name="TextBox 11">
            <a:extLst>
              <a:ext uri="{FF2B5EF4-FFF2-40B4-BE49-F238E27FC236}">
                <a16:creationId xmlns:a16="http://schemas.microsoft.com/office/drawing/2014/main" id="{F8C0C596-C4CD-329A-E343-504C8037A3ED}"/>
              </a:ext>
            </a:extLst>
          </p:cNvPr>
          <p:cNvSpPr txBox="1"/>
          <p:nvPr/>
        </p:nvSpPr>
        <p:spPr>
          <a:xfrm>
            <a:off x="4110273" y="1359317"/>
            <a:ext cx="8054567" cy="338554"/>
          </a:xfrm>
          <a:prstGeom prst="rect">
            <a:avLst/>
          </a:prstGeom>
          <a:noFill/>
        </p:spPr>
        <p:txBody>
          <a:bodyPr wrap="square">
            <a:spAutoFit/>
          </a:bodyPr>
          <a:lstStyle/>
          <a:p>
            <a:pPr algn="ctr"/>
            <a:r>
              <a:rPr lang="fr-FR" sz="1600" i="1">
                <a:solidFill>
                  <a:schemeClr val="tx2"/>
                </a:solidFill>
              </a:rPr>
              <a:t>Essai de nouvelles boissons en CHR par ceux qui sortent manger et/ou boire un verre</a:t>
            </a:r>
          </a:p>
        </p:txBody>
      </p:sp>
    </p:spTree>
    <p:extLst>
      <p:ext uri="{BB962C8B-B14F-4D97-AF65-F5344CB8AC3E}">
        <p14:creationId xmlns:p14="http://schemas.microsoft.com/office/powerpoint/2010/main" val="1506799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group of soda cans&#10;&#10;Description automatically generated">
            <a:extLst>
              <a:ext uri="{FF2B5EF4-FFF2-40B4-BE49-F238E27FC236}">
                <a16:creationId xmlns:a16="http://schemas.microsoft.com/office/drawing/2014/main" id="{90071E9E-EB81-5D69-B9CB-33C07BF4E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109" y="2486694"/>
            <a:ext cx="392711" cy="392711"/>
          </a:xfrm>
          <a:prstGeom prst="rect">
            <a:avLst/>
          </a:prstGeom>
        </p:spPr>
      </p:pic>
      <p:graphicFrame>
        <p:nvGraphicFramePr>
          <p:cNvPr id="7" name="Chart 6">
            <a:extLst>
              <a:ext uri="{FF2B5EF4-FFF2-40B4-BE49-F238E27FC236}">
                <a16:creationId xmlns:a16="http://schemas.microsoft.com/office/drawing/2014/main" id="{5206BCD4-3328-32BB-49A0-2F6FA99FF821}"/>
              </a:ext>
            </a:extLst>
          </p:cNvPr>
          <p:cNvGraphicFramePr/>
          <p:nvPr>
            <p:extLst>
              <p:ext uri="{D42A27DB-BD31-4B8C-83A1-F6EECF244321}">
                <p14:modId xmlns:p14="http://schemas.microsoft.com/office/powerpoint/2010/main" val="1466340950"/>
              </p:ext>
            </p:extLst>
          </p:nvPr>
        </p:nvGraphicFramePr>
        <p:xfrm>
          <a:off x="6152267" y="1572817"/>
          <a:ext cx="6662466" cy="45597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BB6C41EA-755F-C0F1-A76E-2BCCC094941E}"/>
              </a:ext>
            </a:extLst>
          </p:cNvPr>
          <p:cNvGraphicFramePr>
            <a:graphicFrameLocks noGrp="1"/>
          </p:cNvGraphicFramePr>
          <p:nvPr>
            <p:extLst>
              <p:ext uri="{D42A27DB-BD31-4B8C-83A1-F6EECF244321}">
                <p14:modId xmlns:p14="http://schemas.microsoft.com/office/powerpoint/2010/main" val="3685830812"/>
              </p:ext>
            </p:extLst>
          </p:nvPr>
        </p:nvGraphicFramePr>
        <p:xfrm>
          <a:off x="5749580" y="1645117"/>
          <a:ext cx="870713" cy="4308420"/>
        </p:xfrm>
        <a:graphic>
          <a:graphicData uri="http://schemas.openxmlformats.org/drawingml/2006/table">
            <a:tbl>
              <a:tblPr firstRow="1" bandRow="1">
                <a:tableStyleId>{5940675A-B579-460E-94D1-54222C63F5DA}</a:tableStyleId>
              </a:tblPr>
              <a:tblGrid>
                <a:gridCol w="870713">
                  <a:extLst>
                    <a:ext uri="{9D8B030D-6E8A-4147-A177-3AD203B41FA5}">
                      <a16:colId xmlns:a16="http://schemas.microsoft.com/office/drawing/2014/main" val="2475801991"/>
                    </a:ext>
                  </a:extLst>
                </a:gridCol>
              </a:tblGrid>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0526496"/>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4320251"/>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316772"/>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0490086"/>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8461850"/>
                  </a:ext>
                </a:extLst>
              </a:tr>
              <a:tr h="430842">
                <a:tc>
                  <a:txBody>
                    <a:bodyPr/>
                    <a:lstStyle/>
                    <a:p>
                      <a:endParaRPr lang="en-GB"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5959850"/>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4554662"/>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012473"/>
                  </a:ext>
                </a:extLst>
              </a:tr>
              <a:tr h="430842">
                <a:tc>
                  <a:txBody>
                    <a:bodyPr/>
                    <a:lstStyle/>
                    <a:p>
                      <a:endParaRPr lang="en-GB">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9776259"/>
                  </a:ext>
                </a:extLst>
              </a:tr>
              <a:tr h="430842">
                <a:tc>
                  <a:txBody>
                    <a:bodyPr/>
                    <a:lstStyle/>
                    <a:p>
                      <a:endParaRPr lang="en-GB"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891413"/>
                  </a:ext>
                </a:extLst>
              </a:tr>
            </a:tbl>
          </a:graphicData>
        </a:graphic>
      </p:graphicFrame>
      <p:pic>
        <p:nvPicPr>
          <p:cNvPr id="18" name="Picture 17" descr="A bottle and a glass&#10;&#10;AI-generated content may be incorrect.">
            <a:extLst>
              <a:ext uri="{FF2B5EF4-FFF2-40B4-BE49-F238E27FC236}">
                <a16:creationId xmlns:a16="http://schemas.microsoft.com/office/drawing/2014/main" id="{06690CA9-3D1E-4989-5489-98510B8F3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109" y="4230394"/>
            <a:ext cx="414977" cy="414977"/>
          </a:xfrm>
          <a:prstGeom prst="rect">
            <a:avLst/>
          </a:prstGeom>
        </p:spPr>
      </p:pic>
      <p:pic>
        <p:nvPicPr>
          <p:cNvPr id="16" name="Picture 15" descr="A blue and white rectangular object with a yellow circle&#10;&#10;Description automatically generated">
            <a:extLst>
              <a:ext uri="{FF2B5EF4-FFF2-40B4-BE49-F238E27FC236}">
                <a16:creationId xmlns:a16="http://schemas.microsoft.com/office/drawing/2014/main" id="{A74F07FF-10A7-A46B-B933-B08F8ED15A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5109" y="2930502"/>
            <a:ext cx="354942" cy="354942"/>
          </a:xfrm>
          <a:prstGeom prst="rect">
            <a:avLst/>
          </a:prstGeom>
        </p:spPr>
      </p:pic>
      <p:pic>
        <p:nvPicPr>
          <p:cNvPr id="13" name="Picture 12" descr="A bottle of wine and a glass of wine&#10;&#10;Description automatically generated">
            <a:extLst>
              <a:ext uri="{FF2B5EF4-FFF2-40B4-BE49-F238E27FC236}">
                <a16:creationId xmlns:a16="http://schemas.microsoft.com/office/drawing/2014/main" id="{E3BC762B-4C7A-950F-A194-ACA6E1862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110" y="3337300"/>
            <a:ext cx="412965" cy="412965"/>
          </a:xfrm>
          <a:prstGeom prst="rect">
            <a:avLst/>
          </a:prstGeom>
        </p:spPr>
      </p:pic>
      <p:pic>
        <p:nvPicPr>
          <p:cNvPr id="12" name="Picture 11" descr="A cup of coffee and a small brown object on a saucer&#10;&#10;Description automatically generated">
            <a:extLst>
              <a:ext uri="{FF2B5EF4-FFF2-40B4-BE49-F238E27FC236}">
                <a16:creationId xmlns:a16="http://schemas.microsoft.com/office/drawing/2014/main" id="{725D3611-CA6D-0360-3040-FA016137E7BE}"/>
              </a:ext>
            </a:extLst>
          </p:cNvPr>
          <p:cNvPicPr>
            <a:picLocks noChangeAspect="1"/>
          </p:cNvPicPr>
          <p:nvPr/>
        </p:nvPicPr>
        <p:blipFill>
          <a:blip r:embed="rId8">
            <a:extLst>
              <a:ext uri="{28A0092B-C50C-407E-A947-70E740481C1C}">
                <a14:useLocalDpi xmlns:a14="http://schemas.microsoft.com/office/drawing/2010/main" val="0"/>
              </a:ext>
            </a:extLst>
          </a:blip>
          <a:srcRect t="36664"/>
          <a:stretch/>
        </p:blipFill>
        <p:spPr>
          <a:xfrm>
            <a:off x="5940554" y="4771716"/>
            <a:ext cx="382076" cy="241991"/>
          </a:xfrm>
          <a:prstGeom prst="rect">
            <a:avLst/>
          </a:prstGeom>
        </p:spPr>
      </p:pic>
      <p:pic>
        <p:nvPicPr>
          <p:cNvPr id="3" name="Picture 2" descr="A logo of a drink&#10;&#10;Description automatically generated">
            <a:extLst>
              <a:ext uri="{FF2B5EF4-FFF2-40B4-BE49-F238E27FC236}">
                <a16:creationId xmlns:a16="http://schemas.microsoft.com/office/drawing/2014/main" id="{5498247F-86F7-3294-C96A-1A5660B30C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9002" y="1682537"/>
            <a:ext cx="382076" cy="382076"/>
          </a:xfrm>
          <a:prstGeom prst="rect">
            <a:avLst/>
          </a:prstGeom>
        </p:spPr>
      </p:pic>
      <p:pic>
        <p:nvPicPr>
          <p:cNvPr id="5" name="Picture 4" descr="A cartoon of a drink&#10;&#10;Description automatically generated">
            <a:extLst>
              <a:ext uri="{FF2B5EF4-FFF2-40B4-BE49-F238E27FC236}">
                <a16:creationId xmlns:a16="http://schemas.microsoft.com/office/drawing/2014/main" id="{C238C08B-E83A-F809-11F7-FBD80F9E1F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7487" y="3822067"/>
            <a:ext cx="353731" cy="353731"/>
          </a:xfrm>
          <a:prstGeom prst="rect">
            <a:avLst/>
          </a:prstGeom>
        </p:spPr>
      </p:pic>
      <p:pic>
        <p:nvPicPr>
          <p:cNvPr id="9" name="Picture 8" descr="A glass of beer with foam&#10;&#10;Description automatically generated">
            <a:extLst>
              <a:ext uri="{FF2B5EF4-FFF2-40B4-BE49-F238E27FC236}">
                <a16:creationId xmlns:a16="http://schemas.microsoft.com/office/drawing/2014/main" id="{D5450146-F2D1-9D09-BC9F-CE7279ABEF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88236" y="2096468"/>
            <a:ext cx="353731" cy="353731"/>
          </a:xfrm>
          <a:prstGeom prst="rect">
            <a:avLst/>
          </a:prstGeom>
        </p:spPr>
      </p:pic>
      <p:pic>
        <p:nvPicPr>
          <p:cNvPr id="15" name="Picture 14" descr="A bottle of alcohol with a white speech bubble&#10;&#10;Description automatically generated">
            <a:extLst>
              <a:ext uri="{FF2B5EF4-FFF2-40B4-BE49-F238E27FC236}">
                <a16:creationId xmlns:a16="http://schemas.microsoft.com/office/drawing/2014/main" id="{7B17A19A-DB6D-E68A-967C-B844A9476B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08070" y="5044586"/>
            <a:ext cx="411615" cy="411615"/>
          </a:xfrm>
          <a:prstGeom prst="rect">
            <a:avLst/>
          </a:prstGeom>
        </p:spPr>
      </p:pic>
      <p:sp>
        <p:nvSpPr>
          <p:cNvPr id="4" name="Rectangle 3">
            <a:extLst>
              <a:ext uri="{FF2B5EF4-FFF2-40B4-BE49-F238E27FC236}">
                <a16:creationId xmlns:a16="http://schemas.microsoft.com/office/drawing/2014/main" id="{DBDC289C-774A-547F-29BF-3B4AD13D87D4}"/>
              </a:ext>
            </a:extLst>
          </p:cNvPr>
          <p:cNvSpPr/>
          <p:nvPr/>
        </p:nvSpPr>
        <p:spPr>
          <a:xfrm>
            <a:off x="4261827" y="6117519"/>
            <a:ext cx="7416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223</a:t>
            </a:r>
          </a:p>
        </p:txBody>
      </p:sp>
      <p:pic>
        <p:nvPicPr>
          <p:cNvPr id="17" name="Picture 16" descr="A white bottle with blue label&#10;&#10;Description automatically generated">
            <a:extLst>
              <a:ext uri="{FF2B5EF4-FFF2-40B4-BE49-F238E27FC236}">
                <a16:creationId xmlns:a16="http://schemas.microsoft.com/office/drawing/2014/main" id="{CAF30B32-C371-DE46-BE73-352B02274D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35394" y="5593208"/>
            <a:ext cx="326473" cy="326473"/>
          </a:xfrm>
          <a:prstGeom prst="rect">
            <a:avLst/>
          </a:prstGeom>
        </p:spPr>
      </p:pic>
      <p:sp>
        <p:nvSpPr>
          <p:cNvPr id="10" name="Speech Bubble: Rectangle 9">
            <a:extLst>
              <a:ext uri="{FF2B5EF4-FFF2-40B4-BE49-F238E27FC236}">
                <a16:creationId xmlns:a16="http://schemas.microsoft.com/office/drawing/2014/main" id="{59B78706-3510-0403-2C63-82D13D97A7D3}"/>
              </a:ext>
            </a:extLst>
          </p:cNvPr>
          <p:cNvSpPr/>
          <p:nvPr/>
        </p:nvSpPr>
        <p:spPr>
          <a:xfrm>
            <a:off x="4246631" y="2396589"/>
            <a:ext cx="1418729" cy="441230"/>
          </a:xfrm>
          <a:prstGeom prst="wedgeRectCallout">
            <a:avLst>
              <a:gd name="adj1" fmla="val 63930"/>
              <a:gd name="adj2" fmla="val 20085"/>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+6pts </a:t>
            </a:r>
            <a:r>
              <a:rPr lang="en-GB" sz="1400" dirty="0">
                <a:solidFill>
                  <a:schemeClr val="tx1"/>
                </a:solidFill>
                <a:latin typeface="Arial" panose="020B0604020202020204" pitchFamily="34" charset="0"/>
              </a:rPr>
              <a:t>pour la Gen-Z</a:t>
            </a:r>
          </a:p>
          <a:p>
            <a:pPr algn="ctr"/>
            <a:endParaRPr lang="en-GB" dirty="0">
              <a:latin typeface="Arial" panose="020B0604020202020204" pitchFamily="34" charset="0"/>
            </a:endParaRPr>
          </a:p>
        </p:txBody>
      </p:sp>
      <p:sp>
        <p:nvSpPr>
          <p:cNvPr id="14" name="Speech Bubble: Rectangle 13">
            <a:extLst>
              <a:ext uri="{FF2B5EF4-FFF2-40B4-BE49-F238E27FC236}">
                <a16:creationId xmlns:a16="http://schemas.microsoft.com/office/drawing/2014/main" id="{1025AEB9-848A-8906-BE77-97C9264A8F81}"/>
              </a:ext>
            </a:extLst>
          </p:cNvPr>
          <p:cNvSpPr/>
          <p:nvPr/>
        </p:nvSpPr>
        <p:spPr>
          <a:xfrm>
            <a:off x="4224163" y="3064829"/>
            <a:ext cx="1418729" cy="441230"/>
          </a:xfrm>
          <a:prstGeom prst="wedgeRectCallout">
            <a:avLst>
              <a:gd name="adj1" fmla="val 64601"/>
              <a:gd name="adj2" fmla="val -23089"/>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+6pts </a:t>
            </a:r>
            <a:r>
              <a:rPr lang="en-GB" sz="1400" dirty="0">
                <a:solidFill>
                  <a:schemeClr val="tx1"/>
                </a:solidFill>
                <a:latin typeface="Arial" panose="020B0604020202020204" pitchFamily="34" charset="0"/>
              </a:rPr>
              <a:t>pour la Gen-Z</a:t>
            </a:r>
          </a:p>
        </p:txBody>
      </p:sp>
      <p:sp>
        <p:nvSpPr>
          <p:cNvPr id="19" name="Speech Bubble: Rectangle 18">
            <a:extLst>
              <a:ext uri="{FF2B5EF4-FFF2-40B4-BE49-F238E27FC236}">
                <a16:creationId xmlns:a16="http://schemas.microsoft.com/office/drawing/2014/main" id="{0D55E649-DA3B-BB1F-29C4-327282FF4554}"/>
              </a:ext>
            </a:extLst>
          </p:cNvPr>
          <p:cNvSpPr/>
          <p:nvPr/>
        </p:nvSpPr>
        <p:spPr>
          <a:xfrm>
            <a:off x="4305449" y="4793092"/>
            <a:ext cx="1418729" cy="441230"/>
          </a:xfrm>
          <a:prstGeom prst="wedgeRectCallout">
            <a:avLst>
              <a:gd name="adj1" fmla="val 64601"/>
              <a:gd name="adj2" fmla="val -23089"/>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+4pts </a:t>
            </a:r>
            <a:r>
              <a:rPr lang="en-GB" sz="1400" dirty="0">
                <a:solidFill>
                  <a:schemeClr val="tx1"/>
                </a:solidFill>
                <a:latin typeface="Arial" panose="020B0604020202020204" pitchFamily="34" charset="0"/>
              </a:rPr>
              <a:t>pour la Gen-Z</a:t>
            </a:r>
          </a:p>
        </p:txBody>
      </p:sp>
      <p:sp>
        <p:nvSpPr>
          <p:cNvPr id="20" name="Text Placeholder 2">
            <a:extLst>
              <a:ext uri="{FF2B5EF4-FFF2-40B4-BE49-F238E27FC236}">
                <a16:creationId xmlns:a16="http://schemas.microsoft.com/office/drawing/2014/main" id="{5555B8D6-B605-6486-7024-D6B611A1E8DA}"/>
              </a:ext>
            </a:extLst>
          </p:cNvPr>
          <p:cNvSpPr txBox="1">
            <a:spLocks/>
          </p:cNvSpPr>
          <p:nvPr/>
        </p:nvSpPr>
        <p:spPr>
          <a:xfrm>
            <a:off x="4410548" y="237988"/>
            <a:ext cx="7421527" cy="838200"/>
          </a:xfrm>
          <a:prstGeom prst="rect">
            <a:avLst/>
          </a:prstGeom>
        </p:spPr>
        <p:txBody>
          <a:bodyPr anchor="t"/>
          <a:lstStyle>
            <a:lvl1pPr indent="0" algn="ctr">
              <a:lnSpc>
                <a:spcPct val="90000"/>
              </a:lnSpc>
              <a:spcBef>
                <a:spcPts val="1000"/>
              </a:spcBef>
              <a:buFont typeface="Arial" panose="020B0604020202020204" pitchFamily="34" charset="0"/>
              <a:buNone/>
              <a:defRPr sz="2000" spc="300">
                <a:solidFill>
                  <a:srgbClr val="171F32"/>
                </a:solidFill>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fontAlgn="auto">
              <a:spcAft>
                <a:spcPts val="0"/>
              </a:spcAft>
              <a:buClrTx/>
              <a:buSzTx/>
              <a:tabLst/>
              <a:defRPr/>
            </a:pPr>
            <a:r>
              <a:rPr lang="en-GB" sz="2400" b="1" spc="0" dirty="0">
                <a:solidFill>
                  <a:srgbClr val="414041"/>
                </a:solidFill>
              </a:rPr>
              <a:t>À QUELLE CATÉGORIE APPARTENAIT LA NOUVELLE BOISSON ESSAYÉE ?</a:t>
            </a:r>
            <a:endParaRPr lang="en-US" sz="2400" b="1" spc="0" dirty="0">
              <a:solidFill>
                <a:srgbClr val="414041"/>
              </a:solidFill>
            </a:endParaRPr>
          </a:p>
        </p:txBody>
      </p:sp>
      <p:sp>
        <p:nvSpPr>
          <p:cNvPr id="21" name="TextBox 19">
            <a:extLst>
              <a:ext uri="{FF2B5EF4-FFF2-40B4-BE49-F238E27FC236}">
                <a16:creationId xmlns:a16="http://schemas.microsoft.com/office/drawing/2014/main" id="{AE18A243-C57A-2E1F-3FAA-D5B16ACEF888}"/>
              </a:ext>
            </a:extLst>
          </p:cNvPr>
          <p:cNvSpPr txBox="1"/>
          <p:nvPr/>
        </p:nvSpPr>
        <p:spPr>
          <a:xfrm>
            <a:off x="4000500" y="1146975"/>
            <a:ext cx="81915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i="1" dirty="0">
                <a:solidFill>
                  <a:schemeClr val="tx2"/>
                </a:solidFill>
                <a:latin typeface="+mj-lt"/>
              </a:rPr>
              <a:t>Nouvelles boissons testées par les consommateurs sortant en CHR</a:t>
            </a:r>
          </a:p>
        </p:txBody>
      </p:sp>
    </p:spTree>
    <p:extLst>
      <p:ext uri="{BB962C8B-B14F-4D97-AF65-F5344CB8AC3E}">
        <p14:creationId xmlns:p14="http://schemas.microsoft.com/office/powerpoint/2010/main" val="323379689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tables outside a restaurant&#10;&#10;Description automatically generated">
            <a:extLst>
              <a:ext uri="{FF2B5EF4-FFF2-40B4-BE49-F238E27FC236}">
                <a16:creationId xmlns:a16="http://schemas.microsoft.com/office/drawing/2014/main" id="{9E7E4683-8C8E-F366-FD91-68F902D6ED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188" r="10188"/>
          <a:stretch/>
        </p:blipFill>
        <p:spPr/>
      </p:pic>
      <p:sp>
        <p:nvSpPr>
          <p:cNvPr id="3" name="Text Placeholder 2">
            <a:extLst>
              <a:ext uri="{FF2B5EF4-FFF2-40B4-BE49-F238E27FC236}">
                <a16:creationId xmlns:a16="http://schemas.microsoft.com/office/drawing/2014/main" id="{B5C93626-657E-A72D-FBD4-5A83B676C1FC}"/>
              </a:ext>
            </a:extLst>
          </p:cNvPr>
          <p:cNvSpPr>
            <a:spLocks noGrp="1"/>
          </p:cNvSpPr>
          <p:nvPr>
            <p:ph type="body" sz="quarter" idx="14"/>
          </p:nvPr>
        </p:nvSpPr>
        <p:spPr>
          <a:solidFill>
            <a:schemeClr val="accent3"/>
          </a:solidFill>
        </p:spPr>
        <p:txBody>
          <a:bodyPr/>
          <a:lstStyle/>
          <a:p>
            <a:r>
              <a:rPr lang="en-GB" dirty="0">
                <a:latin typeface="+mj-lt"/>
              </a:rPr>
              <a:t>Indices </a:t>
            </a:r>
            <a:r>
              <a:rPr lang="en-GB" dirty="0" err="1">
                <a:latin typeface="+mj-lt"/>
              </a:rPr>
              <a:t>clés</a:t>
            </a:r>
            <a:r>
              <a:rPr lang="en-GB" dirty="0">
                <a:latin typeface="+mj-lt"/>
              </a:rPr>
              <a:t> : </a:t>
            </a:r>
            <a:r>
              <a:rPr lang="en-GB" dirty="0" err="1">
                <a:latin typeface="+mj-lt"/>
              </a:rPr>
              <a:t>Pronostics</a:t>
            </a:r>
            <a:r>
              <a:rPr lang="en-GB" dirty="0">
                <a:latin typeface="+mj-lt"/>
              </a:rPr>
              <a:t> pour le </a:t>
            </a:r>
            <a:r>
              <a:rPr lang="en-GB" dirty="0" err="1">
                <a:latin typeface="+mj-lt"/>
              </a:rPr>
              <a:t>mois</a:t>
            </a:r>
            <a:r>
              <a:rPr lang="en-GB" dirty="0">
                <a:latin typeface="+mj-lt"/>
              </a:rPr>
              <a:t> prochain</a:t>
            </a:r>
            <a:endParaRPr lang="en-GB" i="1" dirty="0">
              <a:latin typeface="+mj-lt"/>
            </a:endParaRPr>
          </a:p>
        </p:txBody>
      </p:sp>
    </p:spTree>
    <p:extLst>
      <p:ext uri="{BB962C8B-B14F-4D97-AF65-F5344CB8AC3E}">
        <p14:creationId xmlns:p14="http://schemas.microsoft.com/office/powerpoint/2010/main" val="325154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2F627-EB7B-7720-4DB9-53E16A636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917E1-0B59-BCCF-B192-8471883C99BE}"/>
              </a:ext>
            </a:extLst>
          </p:cNvPr>
          <p:cNvSpPr>
            <a:spLocks noGrp="1"/>
          </p:cNvSpPr>
          <p:nvPr>
            <p:ph type="title"/>
          </p:nvPr>
        </p:nvSpPr>
        <p:spPr/>
        <p:txBody>
          <a:bodyPr/>
          <a:lstStyle/>
          <a:p>
            <a:r>
              <a:rPr lang="en-US" dirty="0"/>
              <a:t>Que </a:t>
            </a:r>
            <a:r>
              <a:rPr lang="en-US" dirty="0" err="1"/>
              <a:t>s’est</a:t>
            </a:r>
            <a:r>
              <a:rPr lang="en-US" dirty="0"/>
              <a:t>-il passé </a:t>
            </a:r>
            <a:r>
              <a:rPr lang="en-US" dirty="0" err="1"/>
              <a:t>en</a:t>
            </a:r>
            <a:r>
              <a:rPr lang="en-US" dirty="0"/>
              <a:t> hors-domicile au </a:t>
            </a:r>
            <a:r>
              <a:rPr lang="en-US" dirty="0" err="1"/>
              <a:t>mois</a:t>
            </a:r>
            <a:r>
              <a:rPr lang="en-US" dirty="0"/>
              <a:t> </a:t>
            </a:r>
            <a:r>
              <a:rPr lang="en-US" dirty="0" err="1"/>
              <a:t>d’avril</a:t>
            </a:r>
            <a:r>
              <a:rPr lang="en-US" dirty="0"/>
              <a:t> ?</a:t>
            </a:r>
            <a:endParaRPr lang="en-AU" dirty="0">
              <a:latin typeface="+mn-lt"/>
            </a:endParaRPr>
          </a:p>
        </p:txBody>
      </p:sp>
      <p:sp>
        <p:nvSpPr>
          <p:cNvPr id="5" name="Rectangle 4">
            <a:extLst>
              <a:ext uri="{FF2B5EF4-FFF2-40B4-BE49-F238E27FC236}">
                <a16:creationId xmlns:a16="http://schemas.microsoft.com/office/drawing/2014/main" id="{8F681AC4-232E-7156-7412-D6E7107FAC85}"/>
              </a:ext>
            </a:extLst>
          </p:cNvPr>
          <p:cNvSpPr/>
          <p:nvPr/>
        </p:nvSpPr>
        <p:spPr>
          <a:xfrm>
            <a:off x="647272" y="1580205"/>
            <a:ext cx="2969231" cy="82193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rgbClr val="FFFFFF"/>
                </a:solidFill>
                <a:effectLst/>
                <a:uLnTx/>
                <a:uFillTx/>
                <a:latin typeface="+mj-lt"/>
                <a:ea typeface="+mn-ea"/>
                <a:cs typeface="+mn-cs"/>
              </a:rPr>
              <a:t>Un réflexe qui se confirme :</a:t>
            </a:r>
            <a:r>
              <a:rPr kumimoji="0" lang="fr-FR" sz="1600" b="1" i="0" u="none" strike="noStrike" kern="1200" cap="none" spc="0" normalizeH="0" baseline="0" noProof="0" dirty="0">
                <a:ln>
                  <a:noFill/>
                </a:ln>
                <a:solidFill>
                  <a:srgbClr val="FFFFFF"/>
                </a:solidFill>
                <a:effectLst/>
                <a:uLnTx/>
                <a:uFillTx/>
                <a:latin typeface="+mj-lt"/>
                <a:ea typeface="+mn-ea"/>
                <a:cs typeface="+mn-cs"/>
              </a:rPr>
              <a:t> </a:t>
            </a:r>
            <a:r>
              <a:rPr lang="fr-FR" sz="1600" b="1" dirty="0">
                <a:solidFill>
                  <a:srgbClr val="FFFFFF"/>
                </a:solidFill>
                <a:latin typeface="+mj-lt"/>
              </a:rPr>
              <a:t>C</a:t>
            </a:r>
            <a:r>
              <a:rPr kumimoji="0" lang="fr-FR" sz="1600" b="1" i="0" u="none" strike="noStrike" kern="1200" cap="none" spc="0" normalizeH="0" baseline="0" noProof="0" dirty="0" err="1">
                <a:ln>
                  <a:noFill/>
                </a:ln>
                <a:solidFill>
                  <a:srgbClr val="FFFFFF"/>
                </a:solidFill>
                <a:effectLst/>
                <a:uLnTx/>
                <a:uFillTx/>
                <a:latin typeface="+mj-lt"/>
                <a:ea typeface="+mn-ea"/>
                <a:cs typeface="+mn-cs"/>
              </a:rPr>
              <a:t>ap</a:t>
            </a:r>
            <a:r>
              <a:rPr kumimoji="0" lang="fr-FR" sz="1600" b="1" i="0" u="none" strike="noStrike" kern="1200" cap="none" spc="0" normalizeH="0" baseline="0" noProof="0" dirty="0">
                <a:ln>
                  <a:noFill/>
                </a:ln>
                <a:solidFill>
                  <a:srgbClr val="FFFFFF"/>
                </a:solidFill>
                <a:effectLst/>
                <a:uLnTx/>
                <a:uFillTx/>
                <a:latin typeface="+mj-lt"/>
                <a:ea typeface="+mn-ea"/>
                <a:cs typeface="+mn-cs"/>
              </a:rPr>
              <a:t> sur les repas, moins sur les verres.</a:t>
            </a:r>
            <a:endParaRPr kumimoji="0" lang="en-AU" sz="1600" b="1" i="0" u="none" strike="noStrike" kern="1200" cap="none" spc="0" normalizeH="0" baseline="0" noProof="0" dirty="0">
              <a:ln>
                <a:noFill/>
              </a:ln>
              <a:solidFill>
                <a:srgbClr val="FFFFFF"/>
              </a:solidFill>
              <a:effectLst/>
              <a:uLnTx/>
              <a:uFillTx/>
              <a:latin typeface="+mj-lt"/>
              <a:ea typeface="+mn-ea"/>
              <a:cs typeface="+mn-cs"/>
            </a:endParaRPr>
          </a:p>
        </p:txBody>
      </p:sp>
      <p:sp>
        <p:nvSpPr>
          <p:cNvPr id="6" name="Rectangle 5">
            <a:extLst>
              <a:ext uri="{FF2B5EF4-FFF2-40B4-BE49-F238E27FC236}">
                <a16:creationId xmlns:a16="http://schemas.microsoft.com/office/drawing/2014/main" id="{E33687E5-3630-7EC6-96E5-BA43B1840556}"/>
              </a:ext>
            </a:extLst>
          </p:cNvPr>
          <p:cNvSpPr/>
          <p:nvPr/>
        </p:nvSpPr>
        <p:spPr>
          <a:xfrm>
            <a:off x="647270" y="2495839"/>
            <a:ext cx="2969231" cy="332049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Le taux de fréquentation pour prendre un verre passe de 52 % à 48 % </a:t>
            </a:r>
            <a:r>
              <a:rPr lang="fr-FR" sz="1200" dirty="0">
                <a:solidFill>
                  <a:schemeClr val="tx1"/>
                </a:solidFill>
              </a:rPr>
              <a:t>(-4 pts). En parallèle, </a:t>
            </a:r>
            <a:r>
              <a:rPr lang="fr-FR" sz="1200" b="1" dirty="0">
                <a:solidFill>
                  <a:schemeClr val="tx1"/>
                </a:solidFill>
              </a:rPr>
              <a:t>les occasions autour d’un repas progressent (+2pts).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2"/>
              </a:solidFill>
            </a:endParaRPr>
          </a:p>
          <a:p>
            <a:pPr algn="ctr">
              <a:defRPr/>
            </a:pPr>
            <a:r>
              <a:rPr lang="fr-FR" sz="1200" b="1" dirty="0">
                <a:solidFill>
                  <a:schemeClr val="tx2"/>
                </a:solidFill>
                <a:effectLst/>
              </a:rPr>
              <a:t>Capitalisez sur les repas pour attirer et fidéliser </a:t>
            </a:r>
          </a:p>
          <a:p>
            <a:pPr algn="ctr">
              <a:defRPr/>
            </a:pPr>
            <a:endParaRPr lang="fr-FR" sz="1200" b="1" dirty="0">
              <a:solidFill>
                <a:schemeClr val="tx2"/>
              </a:solidFill>
            </a:endParaRPr>
          </a:p>
          <a:p>
            <a:pPr algn="ctr">
              <a:defRPr/>
            </a:pPr>
            <a:r>
              <a:rPr lang="fr-FR" sz="1200" dirty="0">
                <a:solidFill>
                  <a:schemeClr val="tx2"/>
                </a:solidFill>
                <a:effectLst/>
              </a:rPr>
              <a:t>Les consommateurs sortant moins pour prendre un verre, </a:t>
            </a:r>
            <a:r>
              <a:rPr lang="fr-FR" sz="1200" b="1" dirty="0">
                <a:solidFill>
                  <a:schemeClr val="tx2"/>
                </a:solidFill>
                <a:effectLst/>
              </a:rPr>
              <a:t>il devient essentiel de cibler les occasions liées à la restauration dont la fréquentation est en croissance, </a:t>
            </a:r>
            <a:r>
              <a:rPr lang="fr-FR" sz="1200" dirty="0">
                <a:solidFill>
                  <a:schemeClr val="tx2"/>
                </a:solidFill>
                <a:effectLst/>
              </a:rPr>
              <a:t>afin de sécuriser un revenu stable.</a:t>
            </a:r>
            <a:endParaRPr kumimoji="0" lang="en-AU" sz="1200" u="none" strike="noStrike" kern="1200" cap="none" spc="0" normalizeH="0" baseline="0" noProof="0" dirty="0">
              <a:ln>
                <a:noFill/>
              </a:ln>
              <a:solidFill>
                <a:schemeClr val="tx2"/>
              </a:solidFill>
              <a:effectLst/>
              <a:uLnTx/>
              <a:uFillTx/>
              <a:ea typeface="+mn-ea"/>
              <a:cs typeface="+mn-cs"/>
            </a:endParaRPr>
          </a:p>
        </p:txBody>
      </p:sp>
      <p:sp>
        <p:nvSpPr>
          <p:cNvPr id="7" name="Rectangle 6">
            <a:extLst>
              <a:ext uri="{FF2B5EF4-FFF2-40B4-BE49-F238E27FC236}">
                <a16:creationId xmlns:a16="http://schemas.microsoft.com/office/drawing/2014/main" id="{2A3927E4-B1B1-C3F1-46A6-8A35CFFB6512}"/>
              </a:ext>
            </a:extLst>
          </p:cNvPr>
          <p:cNvSpPr/>
          <p:nvPr/>
        </p:nvSpPr>
        <p:spPr>
          <a:xfrm>
            <a:off x="8639055" y="1580205"/>
            <a:ext cx="2969231" cy="82193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FFFFFF"/>
                </a:solidFill>
                <a:latin typeface="+mj-lt"/>
              </a:rPr>
              <a:t>Moins de consommation sur toutes les catégories de boissons.</a:t>
            </a:r>
            <a:endParaRPr kumimoji="0" lang="en-AU" sz="1600" b="1" i="0" u="none" strike="noStrike" kern="1200" cap="none" spc="0" normalizeH="0" baseline="0" noProof="0" dirty="0">
              <a:ln>
                <a:noFill/>
              </a:ln>
              <a:solidFill>
                <a:srgbClr val="FFFFFF"/>
              </a:solidFill>
              <a:effectLst/>
              <a:uLnTx/>
              <a:uFillTx/>
              <a:latin typeface="+mj-lt"/>
              <a:ea typeface="+mn-ea"/>
              <a:cs typeface="+mn-cs"/>
            </a:endParaRPr>
          </a:p>
        </p:txBody>
      </p:sp>
      <p:sp>
        <p:nvSpPr>
          <p:cNvPr id="8" name="Rectangle 7">
            <a:extLst>
              <a:ext uri="{FF2B5EF4-FFF2-40B4-BE49-F238E27FC236}">
                <a16:creationId xmlns:a16="http://schemas.microsoft.com/office/drawing/2014/main" id="{1E6423C2-B48D-19BD-A0B1-C58D1087728F}"/>
              </a:ext>
            </a:extLst>
          </p:cNvPr>
          <p:cNvSpPr/>
          <p:nvPr/>
        </p:nvSpPr>
        <p:spPr>
          <a:xfrm>
            <a:off x="8639055" y="2495839"/>
            <a:ext cx="2969231" cy="33246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1200" b="1" dirty="0"/>
              <a:t>Toutes les catégories boisson reculent</a:t>
            </a:r>
            <a:r>
              <a:rPr lang="fr-FR" sz="1200" dirty="0"/>
              <a:t>, notamment : apéritifs, cocktails, alternatives sans alcool et boissons chaudes. </a:t>
            </a:r>
            <a:r>
              <a:rPr lang="fr-FR" sz="1200" b="1" dirty="0"/>
              <a:t>Seule dynamique : la curiosité des jeunes, notamment </a:t>
            </a:r>
            <a:r>
              <a:rPr lang="fr-FR" sz="1200" b="1" dirty="0" err="1"/>
              <a:t>Gen</a:t>
            </a:r>
            <a:r>
              <a:rPr lang="fr-FR" sz="1200" b="1" dirty="0"/>
              <a:t> Z, pour les boissons non alcoolisées innovantes.</a:t>
            </a:r>
          </a:p>
          <a:p>
            <a:pPr algn="ctr">
              <a:defRPr/>
            </a:pPr>
            <a:endParaRPr lang="en-GB" sz="14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2"/>
                </a:solidFill>
              </a:rPr>
              <a:t>Malgré cette baisse de consommation, les visiteurs en CHR restent ouverts à la découverte — </a:t>
            </a:r>
            <a:r>
              <a:rPr lang="fr-FR" sz="1200" b="1" dirty="0">
                <a:solidFill>
                  <a:schemeClr val="tx2"/>
                </a:solidFill>
              </a:rPr>
              <a:t>c’est donc le moment idéal pour tester de nouveaux produits et de communiquer sur les nouveautés pour stimuler la consommation.</a:t>
            </a:r>
            <a:endParaRPr lang="en-GB" sz="1200" b="1" dirty="0">
              <a:solidFill>
                <a:schemeClr val="tx2"/>
              </a:solidFill>
            </a:endParaRPr>
          </a:p>
        </p:txBody>
      </p:sp>
      <p:sp>
        <p:nvSpPr>
          <p:cNvPr id="10" name="Rectangle 9">
            <a:extLst>
              <a:ext uri="{FF2B5EF4-FFF2-40B4-BE49-F238E27FC236}">
                <a16:creationId xmlns:a16="http://schemas.microsoft.com/office/drawing/2014/main" id="{5A271BAC-9185-8C14-49B3-0526680D7E7A}"/>
              </a:ext>
            </a:extLst>
          </p:cNvPr>
          <p:cNvSpPr/>
          <p:nvPr/>
        </p:nvSpPr>
        <p:spPr>
          <a:xfrm>
            <a:off x="4623205" y="1580205"/>
            <a:ext cx="2969231" cy="82193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mj-lt"/>
                <a:ea typeface="+mn-ea"/>
                <a:cs typeface="+mn-cs"/>
              </a:rPr>
              <a:t>D</a:t>
            </a:r>
            <a:r>
              <a:rPr kumimoji="0" lang="en-US" sz="1600" b="1" i="0" u="none" strike="noStrike" kern="1200" cap="none" spc="0" normalizeH="0" baseline="0" noProof="0" dirty="0">
                <a:ln>
                  <a:noFill/>
                </a:ln>
                <a:solidFill>
                  <a:srgbClr val="FFFFFF"/>
                </a:solidFill>
                <a:effectLst/>
                <a:uLnTx/>
                <a:uFillTx/>
                <a:latin typeface="+mj-lt"/>
                <a:ea typeface="+mn-ea"/>
                <a:cs typeface="+mn-cs"/>
              </a:rPr>
              <a:t>es sorties plus </a:t>
            </a:r>
            <a:r>
              <a:rPr kumimoji="0" lang="en-US" sz="1600" b="1" i="0" u="none" strike="noStrike" kern="1200" cap="none" spc="0" normalizeH="0" baseline="0" noProof="0" dirty="0" err="1">
                <a:ln>
                  <a:noFill/>
                </a:ln>
                <a:solidFill>
                  <a:srgbClr val="FFFFFF"/>
                </a:solidFill>
                <a:effectLst/>
                <a:uLnTx/>
                <a:uFillTx/>
                <a:latin typeface="+mj-lt"/>
                <a:ea typeface="+mn-ea"/>
                <a:cs typeface="+mn-cs"/>
              </a:rPr>
              <a:t>occasionnelles</a:t>
            </a:r>
            <a:r>
              <a:rPr lang="en-US" sz="1600" b="1" dirty="0">
                <a:solidFill>
                  <a:srgbClr val="FFFFFF"/>
                </a:solidFill>
                <a:latin typeface="+mj-lt"/>
              </a:rPr>
              <a:t>.</a:t>
            </a:r>
            <a:endParaRPr kumimoji="0" lang="en-AU" sz="1600" b="1" i="0" u="none" strike="noStrike" kern="1200" cap="none" spc="0" normalizeH="0" baseline="0" noProof="0" dirty="0">
              <a:ln>
                <a:noFill/>
              </a:ln>
              <a:solidFill>
                <a:srgbClr val="FFFFFF"/>
              </a:solidFill>
              <a:effectLst/>
              <a:uLnTx/>
              <a:uFillTx/>
              <a:latin typeface="+mj-lt"/>
              <a:ea typeface="+mn-ea"/>
              <a:cs typeface="+mn-cs"/>
            </a:endParaRPr>
          </a:p>
        </p:txBody>
      </p:sp>
      <p:sp>
        <p:nvSpPr>
          <p:cNvPr id="11" name="Rectangle 10">
            <a:extLst>
              <a:ext uri="{FF2B5EF4-FFF2-40B4-BE49-F238E27FC236}">
                <a16:creationId xmlns:a16="http://schemas.microsoft.com/office/drawing/2014/main" id="{9114F62E-823A-8F1F-6907-E30BBAA4299E}"/>
              </a:ext>
            </a:extLst>
          </p:cNvPr>
          <p:cNvSpPr/>
          <p:nvPr/>
        </p:nvSpPr>
        <p:spPr>
          <a:xfrm>
            <a:off x="4623205" y="2495839"/>
            <a:ext cx="2969231" cy="33246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fr-FR" sz="1200" b="1" dirty="0">
                <a:solidFill>
                  <a:srgbClr val="FFFFFF"/>
                </a:solidFill>
              </a:rPr>
              <a:t>Les sorties en CHR sont moins fréquentes, les consommateurs préfèrent dorénavant des sorties mensuelles (+3pts) </a:t>
            </a:r>
            <a:r>
              <a:rPr lang="fr-FR" sz="1200" dirty="0">
                <a:solidFill>
                  <a:srgbClr val="FFFFFF"/>
                </a:solidFill>
              </a:rPr>
              <a:t>vs quotidiennes ou hebdomadaires</a:t>
            </a:r>
            <a:r>
              <a:rPr lang="fr-FR" sz="1200" b="1" dirty="0">
                <a:solidFill>
                  <a:srgbClr val="FFFFFF"/>
                </a:solidFill>
              </a:rPr>
              <a:t>. </a:t>
            </a:r>
            <a:r>
              <a:rPr lang="fr-FR" sz="1200" dirty="0">
                <a:solidFill>
                  <a:srgbClr val="FFFFFF"/>
                </a:solidFill>
              </a:rPr>
              <a:t>Cette évolution se traduit par une </a:t>
            </a:r>
            <a:r>
              <a:rPr lang="fr-FR" sz="1200" b="1" dirty="0">
                <a:solidFill>
                  <a:srgbClr val="FFFFFF"/>
                </a:solidFill>
              </a:rPr>
              <a:t>baisse de la fréquentation notamment les jeudis et les week-ends. Ceux qui sortent boire un verre sont plus réguliers </a:t>
            </a:r>
            <a:r>
              <a:rPr lang="fr-FR" sz="1200" dirty="0">
                <a:solidFill>
                  <a:srgbClr val="FFFFFF"/>
                </a:solidFill>
              </a:rPr>
              <a:t>vs les amateurs de restaurant.</a:t>
            </a:r>
          </a:p>
          <a:p>
            <a:pPr algn="ctr">
              <a:defRPr/>
            </a:pPr>
            <a:endParaRPr lang="en-GB" sz="1400" dirty="0">
              <a:solidFill>
                <a:schemeClr val="tx1"/>
              </a:solidFill>
            </a:endParaRPr>
          </a:p>
          <a:p>
            <a:pPr lvl="0" algn="ctr">
              <a:defRPr/>
            </a:pPr>
            <a:r>
              <a:rPr lang="fr-FR" sz="1200" dirty="0">
                <a:solidFill>
                  <a:schemeClr val="tx2"/>
                </a:solidFill>
              </a:rPr>
              <a:t>Dans ce contexte de recul de la fréquentation,</a:t>
            </a:r>
            <a:r>
              <a:rPr lang="fr-FR" sz="1200" b="1" dirty="0">
                <a:solidFill>
                  <a:schemeClr val="tx2"/>
                </a:solidFill>
              </a:rPr>
              <a:t> créez des temps forts – </a:t>
            </a:r>
            <a:r>
              <a:rPr lang="fr-FR" sz="1200" dirty="0">
                <a:solidFill>
                  <a:schemeClr val="tx2"/>
                </a:solidFill>
              </a:rPr>
              <a:t>redonnez envie de sortir plus souvent en créant </a:t>
            </a:r>
            <a:r>
              <a:rPr lang="fr-FR" sz="1200" b="1" dirty="0">
                <a:solidFill>
                  <a:schemeClr val="tx2"/>
                </a:solidFill>
              </a:rPr>
              <a:t>des occasions incontournables. </a:t>
            </a:r>
            <a:endParaRPr lang="en-GB" sz="1200" b="1" dirty="0">
              <a:solidFill>
                <a:schemeClr val="tx2"/>
              </a:solidFill>
            </a:endParaRPr>
          </a:p>
        </p:txBody>
      </p:sp>
      <p:sp>
        <p:nvSpPr>
          <p:cNvPr id="4" name="Rectangle 3">
            <a:extLst>
              <a:ext uri="{FF2B5EF4-FFF2-40B4-BE49-F238E27FC236}">
                <a16:creationId xmlns:a16="http://schemas.microsoft.com/office/drawing/2014/main" id="{8DDACDAB-0AAE-27AC-C72D-3AA82CC595D5}"/>
              </a:ext>
            </a:extLst>
          </p:cNvPr>
          <p:cNvSpPr/>
          <p:nvPr/>
        </p:nvSpPr>
        <p:spPr>
          <a:xfrm>
            <a:off x="10089222" y="-5401"/>
            <a:ext cx="2102778" cy="5965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Résumé Pulse Avril 2025</a:t>
            </a:r>
            <a:endParaRPr lang="en-AU" dirty="0"/>
          </a:p>
        </p:txBody>
      </p:sp>
    </p:spTree>
    <p:extLst>
      <p:ext uri="{BB962C8B-B14F-4D97-AF65-F5344CB8AC3E}">
        <p14:creationId xmlns:p14="http://schemas.microsoft.com/office/powerpoint/2010/main" val="217296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up of coffee and a piece of cake&#10;&#10;Description automatically generated">
            <a:extLst>
              <a:ext uri="{FF2B5EF4-FFF2-40B4-BE49-F238E27FC236}">
                <a16:creationId xmlns:a16="http://schemas.microsoft.com/office/drawing/2014/main" id="{0B3F6B00-6F4D-BA24-E36F-1EE0A64A2E8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167" r="4167"/>
          <a:stretch/>
        </p:blipFill>
        <p:spPr/>
      </p:pic>
      <p:sp>
        <p:nvSpPr>
          <p:cNvPr id="18" name="Text Placeholder 2">
            <a:extLst>
              <a:ext uri="{FF2B5EF4-FFF2-40B4-BE49-F238E27FC236}">
                <a16:creationId xmlns:a16="http://schemas.microsoft.com/office/drawing/2014/main" id="{75F84E56-1015-A344-57F6-F85D9B164CF0}"/>
              </a:ext>
            </a:extLst>
          </p:cNvPr>
          <p:cNvSpPr txBox="1">
            <a:spLocks/>
          </p:cNvSpPr>
          <p:nvPr/>
        </p:nvSpPr>
        <p:spPr>
          <a:xfrm>
            <a:off x="3182667" y="468204"/>
            <a:ext cx="3222625" cy="1570037"/>
          </a:xfrm>
          <a:prstGeom prst="rect">
            <a:avLst/>
          </a:prstGeom>
        </p:spPr>
        <p:txBody>
          <a:bodyPr lIns="91440" tIns="45720" rIns="91440" bIns="45720" anchor="t"/>
          <a:lstStyle>
            <a:lvl1pPr indent="0">
              <a:lnSpc>
                <a:spcPct val="90000"/>
              </a:lnSpc>
              <a:spcBef>
                <a:spcPts val="1000"/>
              </a:spcBef>
              <a:buFont typeface="Arial" panose="020B0604020202020204" pitchFamily="34" charset="0"/>
              <a:buNone/>
              <a:defRPr sz="11500">
                <a:solidFill>
                  <a:schemeClr val="accent2"/>
                </a:solidFill>
                <a:latin typeface="+mj-lt"/>
              </a:defRPr>
            </a:lvl1pPr>
            <a:lvl2pPr indent="0">
              <a:lnSpc>
                <a:spcPct val="90000"/>
              </a:lnSpc>
              <a:spcBef>
                <a:spcPts val="500"/>
              </a:spcBef>
              <a:buFont typeface="Arial" panose="020B0604020202020204" pitchFamily="34" charset="0"/>
              <a:buNone/>
              <a:defRPr sz="2400">
                <a:solidFill>
                  <a:schemeClr val="accent4"/>
                </a:solidFill>
              </a:defRPr>
            </a:lvl2pPr>
            <a:lvl3pPr indent="0">
              <a:lnSpc>
                <a:spcPct val="90000"/>
              </a:lnSpc>
              <a:spcBef>
                <a:spcPts val="500"/>
              </a:spcBef>
              <a:buFont typeface="Arial" panose="020B0604020202020204" pitchFamily="34" charset="0"/>
              <a:buNone/>
              <a:defRPr sz="2000">
                <a:solidFill>
                  <a:schemeClr val="accent4"/>
                </a:solidFill>
              </a:defRPr>
            </a:lvl3pPr>
            <a:lvl4pPr indent="0">
              <a:lnSpc>
                <a:spcPct val="90000"/>
              </a:lnSpc>
              <a:spcBef>
                <a:spcPts val="500"/>
              </a:spcBef>
              <a:buFont typeface="Arial" panose="020B0604020202020204" pitchFamily="34" charset="0"/>
              <a:buNone/>
              <a:defRPr>
                <a:solidFill>
                  <a:schemeClr val="accent4"/>
                </a:solidFill>
              </a:defRPr>
            </a:lvl4pPr>
            <a:lvl5pPr indent="0">
              <a:lnSpc>
                <a:spcPct val="90000"/>
              </a:lnSpc>
              <a:spcBef>
                <a:spcPts val="500"/>
              </a:spcBef>
              <a:buFont typeface="Arial" panose="020B0604020202020204" pitchFamily="34" charset="0"/>
              <a:buNone/>
              <a:defRPr>
                <a:solidFill>
                  <a:schemeClr val="accent4"/>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accent4"/>
                </a:solidFill>
                <a:latin typeface="Arial" panose="020B0604020202020204" pitchFamily="34" charset="0"/>
              </a:rPr>
              <a:t>76%</a:t>
            </a:r>
          </a:p>
        </p:txBody>
      </p:sp>
      <p:sp>
        <p:nvSpPr>
          <p:cNvPr id="19" name="Text Placeholder 3">
            <a:extLst>
              <a:ext uri="{FF2B5EF4-FFF2-40B4-BE49-F238E27FC236}">
                <a16:creationId xmlns:a16="http://schemas.microsoft.com/office/drawing/2014/main" id="{DAF737EC-7A06-0280-2346-4494CC7BA45E}"/>
              </a:ext>
            </a:extLst>
          </p:cNvPr>
          <p:cNvSpPr txBox="1">
            <a:spLocks/>
          </p:cNvSpPr>
          <p:nvPr/>
        </p:nvSpPr>
        <p:spPr>
          <a:xfrm>
            <a:off x="2411480" y="1999677"/>
            <a:ext cx="4514850" cy="7197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i="0" dirty="0">
                <a:solidFill>
                  <a:srgbClr val="FFB500"/>
                </a:solidFill>
                <a:latin typeface="+mn-lt"/>
              </a:rPr>
              <a:t>prévoient de sortir </a:t>
            </a:r>
            <a:r>
              <a:rPr lang="fr-FR" sz="1800" b="1" i="0" u="sng" dirty="0">
                <a:solidFill>
                  <a:srgbClr val="FFB500"/>
                </a:solidFill>
                <a:latin typeface="+mn-lt"/>
              </a:rPr>
              <a:t>manger</a:t>
            </a:r>
            <a:r>
              <a:rPr lang="fr-FR" sz="1800" i="0" dirty="0">
                <a:solidFill>
                  <a:srgbClr val="FFB500"/>
                </a:solidFill>
                <a:latin typeface="+mn-lt"/>
              </a:rPr>
              <a:t> au restaurant au cours du mois prochain</a:t>
            </a:r>
          </a:p>
        </p:txBody>
      </p:sp>
      <p:sp>
        <p:nvSpPr>
          <p:cNvPr id="20" name="Text Placeholder 4">
            <a:extLst>
              <a:ext uri="{FF2B5EF4-FFF2-40B4-BE49-F238E27FC236}">
                <a16:creationId xmlns:a16="http://schemas.microsoft.com/office/drawing/2014/main" id="{A83704FB-F825-2AC6-933C-30CF7C723F36}"/>
              </a:ext>
            </a:extLst>
          </p:cNvPr>
          <p:cNvSpPr txBox="1">
            <a:spLocks/>
          </p:cNvSpPr>
          <p:nvPr/>
        </p:nvSpPr>
        <p:spPr>
          <a:xfrm>
            <a:off x="2262430" y="3009712"/>
            <a:ext cx="3222625" cy="1570037"/>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500" dirty="0">
                <a:solidFill>
                  <a:srgbClr val="675895"/>
                </a:solidFill>
                <a:latin typeface="Arial" panose="020B0604020202020204" pitchFamily="34" charset="0"/>
              </a:rPr>
              <a:t>41%</a:t>
            </a:r>
          </a:p>
        </p:txBody>
      </p:sp>
      <p:sp>
        <p:nvSpPr>
          <p:cNvPr id="21" name="Text Placeholder 5">
            <a:extLst>
              <a:ext uri="{FF2B5EF4-FFF2-40B4-BE49-F238E27FC236}">
                <a16:creationId xmlns:a16="http://schemas.microsoft.com/office/drawing/2014/main" id="{11B23D9D-2D74-5C3C-B695-53C119EFF53B}"/>
              </a:ext>
            </a:extLst>
          </p:cNvPr>
          <p:cNvSpPr txBox="1">
            <a:spLocks/>
          </p:cNvSpPr>
          <p:nvPr/>
        </p:nvSpPr>
        <p:spPr>
          <a:xfrm>
            <a:off x="1448227" y="4450234"/>
            <a:ext cx="4514850" cy="719772"/>
          </a:xfrm>
          <a:prstGeom prst="rect">
            <a:avLst/>
          </a:prstGeom>
        </p:spPr>
        <p:txBody>
          <a:bodyPr anchor="t"/>
          <a:lstStyle>
            <a:lvl1pPr indent="0" algn="ctr">
              <a:lnSpc>
                <a:spcPct val="90000"/>
              </a:lnSpc>
              <a:spcBef>
                <a:spcPts val="1000"/>
              </a:spcBef>
              <a:buFont typeface="Arial" panose="020B0604020202020204" pitchFamily="34" charset="0"/>
              <a:buNone/>
              <a:defRPr>
                <a:solidFill>
                  <a:schemeClr val="accent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675895"/>
                </a:solidFill>
              </a:rPr>
              <a:t>Prévoient de sortir </a:t>
            </a:r>
            <a:r>
              <a:rPr lang="fr-FR" b="1" u="sng" dirty="0">
                <a:solidFill>
                  <a:srgbClr val="675895"/>
                </a:solidFill>
              </a:rPr>
              <a:t>boire un verre </a:t>
            </a:r>
            <a:r>
              <a:rPr lang="fr-FR" dirty="0">
                <a:solidFill>
                  <a:srgbClr val="675895"/>
                </a:solidFill>
              </a:rPr>
              <a:t>au cours du mois prochain</a:t>
            </a:r>
          </a:p>
        </p:txBody>
      </p:sp>
      <p:pic>
        <p:nvPicPr>
          <p:cNvPr id="22" name="Picture 21">
            <a:extLst>
              <a:ext uri="{FF2B5EF4-FFF2-40B4-BE49-F238E27FC236}">
                <a16:creationId xmlns:a16="http://schemas.microsoft.com/office/drawing/2014/main" id="{C6CD700E-F5B6-2BE1-1445-9661DF5CB9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978" y="604229"/>
            <a:ext cx="1924851" cy="1924851"/>
          </a:xfrm>
          <a:prstGeom prst="rect">
            <a:avLst/>
          </a:prstGeom>
        </p:spPr>
      </p:pic>
      <p:pic>
        <p:nvPicPr>
          <p:cNvPr id="23" name="Picture 22">
            <a:extLst>
              <a:ext uri="{FF2B5EF4-FFF2-40B4-BE49-F238E27FC236}">
                <a16:creationId xmlns:a16="http://schemas.microsoft.com/office/drawing/2014/main" id="{4BBF8F47-CC86-0809-DC70-C0A031B9F0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3003" y="3843642"/>
            <a:ext cx="1924851" cy="1924851"/>
          </a:xfrm>
          <a:prstGeom prst="rect">
            <a:avLst/>
          </a:prstGeom>
        </p:spPr>
      </p:pic>
      <p:sp>
        <p:nvSpPr>
          <p:cNvPr id="24" name="TextBox 23">
            <a:extLst>
              <a:ext uri="{FF2B5EF4-FFF2-40B4-BE49-F238E27FC236}">
                <a16:creationId xmlns:a16="http://schemas.microsoft.com/office/drawing/2014/main" id="{AC4B76E8-2760-2D5D-F3AA-FEC7C6DAD1F2}"/>
              </a:ext>
            </a:extLst>
          </p:cNvPr>
          <p:cNvSpPr txBox="1"/>
          <p:nvPr/>
        </p:nvSpPr>
        <p:spPr>
          <a:xfrm>
            <a:off x="7922897" y="0"/>
            <a:ext cx="4269103" cy="461665"/>
          </a:xfrm>
          <a:prstGeom prst="rect">
            <a:avLst/>
          </a:prstGeom>
          <a:solidFill>
            <a:schemeClr val="bg1"/>
          </a:solidFill>
        </p:spPr>
        <p:txBody>
          <a:bodyPr wrap="square" rtlCol="0">
            <a:spAutoFit/>
          </a:bodyPr>
          <a:lstStyle/>
          <a:p>
            <a:pPr algn="ctr"/>
            <a:r>
              <a:rPr lang="en-GB" sz="2400" b="1" dirty="0">
                <a:solidFill>
                  <a:schemeClr val="accent2"/>
                </a:solidFill>
                <a:latin typeface="Arial" panose="020B0604020202020204" pitchFamily="34" charset="0"/>
              </a:rPr>
              <a:t>PERSPECTIVES</a:t>
            </a:r>
          </a:p>
        </p:txBody>
      </p:sp>
      <p:sp>
        <p:nvSpPr>
          <p:cNvPr id="4" name="Rectangle 3">
            <a:extLst>
              <a:ext uri="{FF2B5EF4-FFF2-40B4-BE49-F238E27FC236}">
                <a16:creationId xmlns:a16="http://schemas.microsoft.com/office/drawing/2014/main" id="{C5B5EA4D-1E31-9FAB-170A-DAC4A28EDEC9}"/>
              </a:ext>
            </a:extLst>
          </p:cNvPr>
          <p:cNvSpPr/>
          <p:nvPr/>
        </p:nvSpPr>
        <p:spPr>
          <a:xfrm>
            <a:off x="1001027" y="6117519"/>
            <a:ext cx="6846973"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751</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58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2B57FC9B-F82E-5F7A-F605-1B63F1BDA09B}"/>
              </a:ext>
            </a:extLst>
          </p:cNvPr>
          <p:cNvGraphicFramePr>
            <a:graphicFrameLocks noGrp="1"/>
          </p:cNvGraphicFramePr>
          <p:nvPr>
            <p:extLst>
              <p:ext uri="{D42A27DB-BD31-4B8C-83A1-F6EECF244321}">
                <p14:modId xmlns:p14="http://schemas.microsoft.com/office/powerpoint/2010/main" val="4169349790"/>
              </p:ext>
            </p:extLst>
          </p:nvPr>
        </p:nvGraphicFramePr>
        <p:xfrm>
          <a:off x="195195" y="3395267"/>
          <a:ext cx="11801610" cy="2550534"/>
        </p:xfrm>
        <a:graphic>
          <a:graphicData uri="http://schemas.openxmlformats.org/drawingml/2006/table">
            <a:tbl>
              <a:tblPr firstRow="1" bandRow="1">
                <a:tableStyleId>{5C22544A-7EE6-4342-B048-85BDC9FD1C3A}</a:tableStyleId>
              </a:tblPr>
              <a:tblGrid>
                <a:gridCol w="2360322">
                  <a:extLst>
                    <a:ext uri="{9D8B030D-6E8A-4147-A177-3AD203B41FA5}">
                      <a16:colId xmlns:a16="http://schemas.microsoft.com/office/drawing/2014/main" val="1455260252"/>
                    </a:ext>
                  </a:extLst>
                </a:gridCol>
                <a:gridCol w="2360322">
                  <a:extLst>
                    <a:ext uri="{9D8B030D-6E8A-4147-A177-3AD203B41FA5}">
                      <a16:colId xmlns:a16="http://schemas.microsoft.com/office/drawing/2014/main" val="1384956540"/>
                    </a:ext>
                  </a:extLst>
                </a:gridCol>
                <a:gridCol w="2360322">
                  <a:extLst>
                    <a:ext uri="{9D8B030D-6E8A-4147-A177-3AD203B41FA5}">
                      <a16:colId xmlns:a16="http://schemas.microsoft.com/office/drawing/2014/main" val="4181851580"/>
                    </a:ext>
                  </a:extLst>
                </a:gridCol>
                <a:gridCol w="2360322">
                  <a:extLst>
                    <a:ext uri="{9D8B030D-6E8A-4147-A177-3AD203B41FA5}">
                      <a16:colId xmlns:a16="http://schemas.microsoft.com/office/drawing/2014/main" val="1909067730"/>
                    </a:ext>
                  </a:extLst>
                </a:gridCol>
                <a:gridCol w="2360322">
                  <a:extLst>
                    <a:ext uri="{9D8B030D-6E8A-4147-A177-3AD203B41FA5}">
                      <a16:colId xmlns:a16="http://schemas.microsoft.com/office/drawing/2014/main" val="508039254"/>
                    </a:ext>
                  </a:extLst>
                </a:gridCol>
              </a:tblGrid>
              <a:tr h="1074655">
                <a:tc>
                  <a:txBody>
                    <a:bodyPr/>
                    <a:lstStyle/>
                    <a:p>
                      <a:pPr algn="ctr" fontAlgn="b"/>
                      <a:r>
                        <a:rPr lang="en-GB" sz="5400" b="0" i="0" u="none" strike="noStrike" dirty="0">
                          <a:solidFill>
                            <a:schemeClr val="bg1"/>
                          </a:solidFill>
                          <a:effectLst/>
                          <a:latin typeface="Arial" panose="020B0604020202020204" pitchFamily="34" charset="0"/>
                        </a:rPr>
                        <a:t>6%</a:t>
                      </a:r>
                    </a:p>
                  </a:txBody>
                  <a:tcPr marL="7620" marR="7620" marT="7620"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GB" sz="5400" b="0" i="0" u="none" strike="noStrike" dirty="0">
                          <a:solidFill>
                            <a:schemeClr val="bg1"/>
                          </a:solidFill>
                          <a:effectLst/>
                          <a:latin typeface="Arial" panose="020B0604020202020204" pitchFamily="34" charset="0"/>
                        </a:rPr>
                        <a:t>18%</a:t>
                      </a:r>
                    </a:p>
                  </a:txBody>
                  <a:tcPr marL="7620" marR="7620" marT="7620"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GB" sz="5400" b="0" i="0" u="none" strike="noStrike" dirty="0">
                          <a:solidFill>
                            <a:schemeClr val="bg1"/>
                          </a:solidFill>
                          <a:effectLst/>
                          <a:latin typeface="Arial" panose="020B0604020202020204" pitchFamily="34" charset="0"/>
                        </a:rPr>
                        <a:t>59%</a:t>
                      </a:r>
                    </a:p>
                  </a:txBody>
                  <a:tcPr marL="7620" marR="7620" marT="762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b"/>
                      <a:r>
                        <a:rPr lang="en-GB" sz="5400" b="0" i="0" u="none" strike="noStrike" dirty="0">
                          <a:solidFill>
                            <a:schemeClr val="bg1"/>
                          </a:solidFill>
                          <a:effectLst/>
                          <a:latin typeface="Arial" panose="020B0604020202020204" pitchFamily="34" charset="0"/>
                        </a:rPr>
                        <a:t>15%</a:t>
                      </a:r>
                    </a:p>
                  </a:txBody>
                  <a:tcPr marL="7620" marR="7620" marT="7620"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GB" sz="5400" b="0" i="0" u="none" strike="noStrike" dirty="0">
                          <a:solidFill>
                            <a:schemeClr val="bg1"/>
                          </a:solidFill>
                          <a:effectLst/>
                          <a:latin typeface="Arial" panose="020B0604020202020204" pitchFamily="34" charset="0"/>
                        </a:rPr>
                        <a:t>2%</a:t>
                      </a:r>
                    </a:p>
                  </a:txBody>
                  <a:tcPr marL="7620" marR="7620" marT="7620"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072424679"/>
                  </a:ext>
                </a:extLst>
              </a:tr>
              <a:tr h="1475879">
                <a:tc>
                  <a:txBody>
                    <a:bodyPr/>
                    <a:lstStyle/>
                    <a:p>
                      <a:pPr algn="ctr" fontAlgn="b"/>
                      <a:r>
                        <a:rPr lang="en-US" sz="1800" b="0" i="0" u="sng" strike="noStrike" dirty="0">
                          <a:solidFill>
                            <a:schemeClr val="accent5"/>
                          </a:solidFill>
                          <a:effectLst/>
                          <a:latin typeface="HK Grotesk" panose="020B0604020202020204"/>
                        </a:rPr>
                        <a:t>Beaucoup plus </a:t>
                      </a:r>
                      <a:r>
                        <a:rPr lang="en-US" sz="1800" b="0" i="0" u="sng" strike="noStrike" dirty="0" err="1">
                          <a:solidFill>
                            <a:schemeClr val="accent5"/>
                          </a:solidFill>
                          <a:effectLst/>
                          <a:latin typeface="HK Grotesk" panose="020B0604020202020204"/>
                        </a:rPr>
                        <a:t>souvent</a:t>
                      </a:r>
                      <a:r>
                        <a:rPr lang="en-US" sz="1800" b="0" i="0" u="none" strike="noStrike" dirty="0">
                          <a:solidFill>
                            <a:schemeClr val="accent5"/>
                          </a:solidFill>
                          <a:effectLst/>
                          <a:latin typeface="HK Grotesk" panose="020B0604020202020204"/>
                        </a:rPr>
                        <a:t> </a:t>
                      </a:r>
                      <a:r>
                        <a:rPr lang="en-US" sz="1800" b="0" i="0" u="none" strike="noStrike" dirty="0">
                          <a:solidFill>
                            <a:schemeClr val="tx2"/>
                          </a:solidFill>
                          <a:effectLst/>
                          <a:latin typeface="HK Grotesk" panose="020B0604020202020204"/>
                        </a:rPr>
                        <a:t>que </a:t>
                      </a:r>
                      <a:r>
                        <a:rPr lang="en-US" sz="1800" b="0" i="0" u="none" strike="noStrike" dirty="0" err="1">
                          <a:solidFill>
                            <a:schemeClr val="tx2"/>
                          </a:solidFill>
                          <a:effectLst/>
                          <a:latin typeface="HK Grotesk" panose="020B0604020202020204"/>
                        </a:rPr>
                        <a:t>ce</a:t>
                      </a:r>
                      <a:r>
                        <a:rPr lang="en-US" sz="1800" b="0" i="0" u="none" strike="noStrike" dirty="0">
                          <a:solidFill>
                            <a:schemeClr val="tx2"/>
                          </a:solidFill>
                          <a:effectLst/>
                          <a:latin typeface="HK Grotesk" panose="020B0604020202020204"/>
                        </a:rPr>
                        <a:t> </a:t>
                      </a:r>
                      <a:r>
                        <a:rPr lang="en-US" sz="1800" b="0" i="0" u="none" strike="noStrike" dirty="0" err="1">
                          <a:solidFill>
                            <a:schemeClr val="tx2"/>
                          </a:solidFill>
                          <a:effectLst/>
                          <a:latin typeface="HK Grotesk" panose="020B0604020202020204"/>
                        </a:rPr>
                        <a:t>mois</a:t>
                      </a:r>
                      <a:endParaRPr lang="en-US" sz="1800" b="0" i="0" u="sng" strike="noStrike" dirty="0">
                        <a:solidFill>
                          <a:schemeClr val="tx2"/>
                        </a:solidFill>
                        <a:effectLst/>
                        <a:latin typeface="HK Grotesk" panose="020B0604020202020204"/>
                      </a:endParaRPr>
                    </a:p>
                  </a:txBody>
                  <a:tcPr marL="7620" marR="7620" marT="7620"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sng" strike="noStrike" kern="1200">
                          <a:solidFill>
                            <a:schemeClr val="accent5"/>
                          </a:solidFill>
                          <a:effectLst/>
                          <a:latin typeface="HK Grotesk" panose="020B0604020202020204"/>
                          <a:ea typeface="+mn-ea"/>
                          <a:cs typeface="+mn-cs"/>
                        </a:rPr>
                        <a:t>Plus </a:t>
                      </a:r>
                      <a:r>
                        <a:rPr lang="en-US" sz="1800" b="0" i="0" u="sng" strike="noStrike" kern="1200" err="1">
                          <a:solidFill>
                            <a:schemeClr val="accent5"/>
                          </a:solidFill>
                          <a:effectLst/>
                          <a:latin typeface="HK Grotesk" panose="020B0604020202020204"/>
                          <a:ea typeface="+mn-ea"/>
                          <a:cs typeface="+mn-cs"/>
                        </a:rPr>
                        <a:t>souvent</a:t>
                      </a:r>
                      <a:endParaRPr lang="en-US" sz="1800" b="0" i="0" u="none" strike="noStrike">
                        <a:solidFill>
                          <a:schemeClr val="accent5"/>
                        </a:solidFill>
                        <a:effectLst/>
                        <a:latin typeface="HK Grotesk" panose="020B0604020202020204"/>
                      </a:endParaRPr>
                    </a:p>
                    <a:p>
                      <a:pPr algn="ctr" fontAlgn="b"/>
                      <a:r>
                        <a:rPr lang="en-US" sz="1800" b="0" i="0" u="none" strike="noStrike">
                          <a:solidFill>
                            <a:schemeClr val="tx2"/>
                          </a:solidFill>
                          <a:effectLst/>
                          <a:latin typeface="HK Grotesk" panose="020B0604020202020204"/>
                        </a:rPr>
                        <a:t>que </a:t>
                      </a:r>
                      <a:r>
                        <a:rPr lang="en-US" sz="1800" b="0" i="0" u="none" strike="noStrike" err="1">
                          <a:solidFill>
                            <a:schemeClr val="tx2"/>
                          </a:solidFill>
                          <a:effectLst/>
                          <a:latin typeface="HK Grotesk" panose="020B0604020202020204"/>
                        </a:rPr>
                        <a:t>ce</a:t>
                      </a:r>
                      <a:r>
                        <a:rPr lang="en-US" sz="1800" b="0" i="0" u="none" strike="noStrike">
                          <a:solidFill>
                            <a:schemeClr val="tx2"/>
                          </a:solidFill>
                          <a:effectLst/>
                          <a:latin typeface="HK Grotesk" panose="020B0604020202020204"/>
                        </a:rPr>
                        <a:t> </a:t>
                      </a:r>
                      <a:r>
                        <a:rPr lang="en-US" sz="1800" b="0" i="0" u="none" strike="noStrike" err="1">
                          <a:solidFill>
                            <a:schemeClr val="tx2"/>
                          </a:solidFill>
                          <a:effectLst/>
                          <a:latin typeface="HK Grotesk" panose="020B0604020202020204"/>
                        </a:rPr>
                        <a:t>mois</a:t>
                      </a:r>
                      <a:endParaRPr lang="en-US" sz="1800" b="0" i="0" u="sng" strike="noStrike" kern="1200">
                        <a:solidFill>
                          <a:schemeClr val="tx2"/>
                        </a:solidFill>
                        <a:effectLst/>
                        <a:latin typeface="HK Grotesk" panose="020B0604020202020204"/>
                        <a:ea typeface="+mn-ea"/>
                        <a:cs typeface="+mn-cs"/>
                      </a:endParaRPr>
                    </a:p>
                  </a:txBody>
                  <a:tcPr marL="7620" marR="7620" marT="7620"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sng" strike="noStrike" dirty="0">
                          <a:solidFill>
                            <a:schemeClr val="accent4"/>
                          </a:solidFill>
                          <a:effectLst/>
                          <a:latin typeface="HK Grotesk" panose="020B0604020202020204"/>
                        </a:rPr>
                        <a:t>Aussi </a:t>
                      </a:r>
                      <a:r>
                        <a:rPr lang="en-GB" sz="1800" b="0" i="0" u="sng" strike="noStrike" dirty="0" err="1">
                          <a:solidFill>
                            <a:schemeClr val="accent4"/>
                          </a:solidFill>
                          <a:effectLst/>
                          <a:latin typeface="HK Grotesk" panose="020B0604020202020204"/>
                        </a:rPr>
                        <a:t>souvent</a:t>
                      </a:r>
                      <a:br>
                        <a:rPr lang="en-GB" sz="1800" b="0" i="0" u="none" strike="noStrike" dirty="0">
                          <a:solidFill>
                            <a:srgbClr val="180E54"/>
                          </a:solidFill>
                          <a:effectLst/>
                          <a:latin typeface="HK Grotesk" panose="020B0604020202020204"/>
                        </a:rPr>
                      </a:br>
                      <a:r>
                        <a:rPr lang="en-US" sz="1800" b="0" i="0" u="none" strike="noStrike" dirty="0">
                          <a:solidFill>
                            <a:schemeClr val="tx2"/>
                          </a:solidFill>
                          <a:effectLst/>
                          <a:latin typeface="HK Grotesk" panose="020B0604020202020204"/>
                        </a:rPr>
                        <a:t>que </a:t>
                      </a:r>
                      <a:r>
                        <a:rPr lang="en-US" sz="1800" b="0" i="0" u="none" strike="noStrike" dirty="0" err="1">
                          <a:solidFill>
                            <a:schemeClr val="tx2"/>
                          </a:solidFill>
                          <a:effectLst/>
                          <a:latin typeface="HK Grotesk" panose="020B0604020202020204"/>
                        </a:rPr>
                        <a:t>ce</a:t>
                      </a:r>
                      <a:r>
                        <a:rPr lang="en-US" sz="1800" b="0" i="0" u="none" strike="noStrike" dirty="0">
                          <a:solidFill>
                            <a:schemeClr val="tx2"/>
                          </a:solidFill>
                          <a:effectLst/>
                          <a:latin typeface="HK Grotesk" panose="020B0604020202020204"/>
                        </a:rPr>
                        <a:t> </a:t>
                      </a:r>
                      <a:r>
                        <a:rPr lang="en-US" sz="1800" b="0" i="0" u="none" strike="noStrike" dirty="0" err="1">
                          <a:solidFill>
                            <a:schemeClr val="tx2"/>
                          </a:solidFill>
                          <a:effectLst/>
                          <a:latin typeface="HK Grotesk" panose="020B0604020202020204"/>
                        </a:rPr>
                        <a:t>mois</a:t>
                      </a:r>
                      <a:endParaRPr lang="en-US" sz="1800" b="0" i="0" u="sng" strike="noStrike" dirty="0">
                        <a:solidFill>
                          <a:schemeClr val="tx2"/>
                        </a:solidFill>
                        <a:effectLst/>
                        <a:latin typeface="HK Grotesk" panose="020B0604020202020204"/>
                      </a:endParaRPr>
                    </a:p>
                  </a:txBody>
                  <a:tcPr marL="7620" marR="7620" marT="762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sng" strike="noStrike" err="1">
                          <a:solidFill>
                            <a:srgbClr val="FF0000"/>
                          </a:solidFill>
                          <a:effectLst/>
                          <a:latin typeface="HK Grotesk" panose="020B0604020202020204"/>
                        </a:rPr>
                        <a:t>Moins</a:t>
                      </a:r>
                      <a:r>
                        <a:rPr lang="en-US" sz="1800" b="0" i="0" u="sng" strike="noStrike">
                          <a:solidFill>
                            <a:srgbClr val="FF0000"/>
                          </a:solidFill>
                          <a:effectLst/>
                          <a:latin typeface="HK Grotesk" panose="020B0604020202020204"/>
                        </a:rPr>
                        <a:t> </a:t>
                      </a:r>
                      <a:r>
                        <a:rPr lang="en-US" sz="1800" b="0" i="0" u="sng" strike="noStrike" err="1">
                          <a:solidFill>
                            <a:srgbClr val="FF0000"/>
                          </a:solidFill>
                          <a:effectLst/>
                          <a:latin typeface="HK Grotesk" panose="020B0604020202020204"/>
                        </a:rPr>
                        <a:t>souvent</a:t>
                      </a:r>
                      <a:endParaRPr lang="en-US" sz="1800" b="0" i="0" u="sng" strike="noStrike">
                        <a:solidFill>
                          <a:srgbClr val="FF0000"/>
                        </a:solidFill>
                        <a:effectLst/>
                        <a:latin typeface="HK Grotesk" panose="020B0604020202020204"/>
                      </a:endParaRPr>
                    </a:p>
                    <a:p>
                      <a:pPr algn="ctr" fontAlgn="b"/>
                      <a:r>
                        <a:rPr lang="en-US" sz="1800" b="0" i="0" u="none" strike="noStrike">
                          <a:solidFill>
                            <a:schemeClr val="tx2"/>
                          </a:solidFill>
                          <a:effectLst/>
                          <a:latin typeface="HK Grotesk" panose="020B0604020202020204"/>
                        </a:rPr>
                        <a:t>que </a:t>
                      </a:r>
                      <a:r>
                        <a:rPr lang="en-US" sz="1800" b="0" i="0" u="none" strike="noStrike" err="1">
                          <a:solidFill>
                            <a:schemeClr val="tx2"/>
                          </a:solidFill>
                          <a:effectLst/>
                          <a:latin typeface="HK Grotesk" panose="020B0604020202020204"/>
                        </a:rPr>
                        <a:t>ce</a:t>
                      </a:r>
                      <a:r>
                        <a:rPr lang="en-US" sz="1800" b="0" i="0" u="none" strike="noStrike">
                          <a:solidFill>
                            <a:schemeClr val="tx2"/>
                          </a:solidFill>
                          <a:effectLst/>
                          <a:latin typeface="HK Grotesk" panose="020B0604020202020204"/>
                        </a:rPr>
                        <a:t> </a:t>
                      </a:r>
                      <a:r>
                        <a:rPr lang="en-US" sz="1800" b="0" i="0" u="none" strike="noStrike" err="1">
                          <a:solidFill>
                            <a:schemeClr val="tx2"/>
                          </a:solidFill>
                          <a:effectLst/>
                          <a:latin typeface="HK Grotesk" panose="020B0604020202020204"/>
                        </a:rPr>
                        <a:t>mois</a:t>
                      </a:r>
                      <a:endParaRPr lang="en-US" sz="1800" b="0" i="0" u="sng" strike="noStrike" kern="1200">
                        <a:solidFill>
                          <a:schemeClr val="tx2"/>
                        </a:solidFill>
                        <a:effectLst/>
                        <a:latin typeface="HK Grotesk" panose="020B0604020202020204"/>
                        <a:ea typeface="+mn-ea"/>
                        <a:cs typeface="+mn-cs"/>
                      </a:endParaRPr>
                    </a:p>
                  </a:txBody>
                  <a:tcPr marL="7620" marR="7620" marT="7620" marB="0" anchor="ct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b="0" i="0" u="sng" strike="noStrike" kern="1200" dirty="0">
                          <a:solidFill>
                            <a:srgbClr val="FF0000"/>
                          </a:solidFill>
                          <a:effectLst/>
                          <a:latin typeface="HK Grotesk" panose="020B0604020202020204"/>
                          <a:ea typeface="+mn-ea"/>
                          <a:cs typeface="+mn-cs"/>
                        </a:rPr>
                        <a:t>Beaucoup </a:t>
                      </a:r>
                      <a:r>
                        <a:rPr lang="en-US" sz="1800" b="0" i="0" u="sng" strike="noStrike" kern="1200" dirty="0" err="1">
                          <a:solidFill>
                            <a:srgbClr val="FF0000"/>
                          </a:solidFill>
                          <a:effectLst/>
                          <a:latin typeface="HK Grotesk" panose="020B0604020202020204"/>
                          <a:ea typeface="+mn-ea"/>
                          <a:cs typeface="+mn-cs"/>
                        </a:rPr>
                        <a:t>moins</a:t>
                      </a:r>
                      <a:r>
                        <a:rPr lang="en-US" sz="1800" b="0" i="0" u="sng" strike="noStrike" kern="1200" dirty="0">
                          <a:solidFill>
                            <a:srgbClr val="FF0000"/>
                          </a:solidFill>
                          <a:effectLst/>
                          <a:latin typeface="HK Grotesk" panose="020B0604020202020204"/>
                          <a:ea typeface="+mn-ea"/>
                          <a:cs typeface="+mn-cs"/>
                        </a:rPr>
                        <a:t> </a:t>
                      </a:r>
                      <a:r>
                        <a:rPr lang="en-US" sz="1800" b="0" i="0" u="sng" strike="noStrike" kern="1200" dirty="0" err="1">
                          <a:solidFill>
                            <a:srgbClr val="FF0000"/>
                          </a:solidFill>
                          <a:effectLst/>
                          <a:latin typeface="HK Grotesk" panose="020B0604020202020204"/>
                          <a:ea typeface="+mn-ea"/>
                          <a:cs typeface="+mn-cs"/>
                        </a:rPr>
                        <a:t>souvent</a:t>
                      </a:r>
                      <a:r>
                        <a:rPr lang="en-US" sz="1800" b="0" i="0" u="sng" strike="noStrike" kern="1200" dirty="0">
                          <a:solidFill>
                            <a:srgbClr val="FF0000"/>
                          </a:solidFill>
                          <a:effectLst/>
                          <a:latin typeface="HK Grotesk" panose="020B0604020202020204"/>
                          <a:ea typeface="+mn-ea"/>
                          <a:cs typeface="+mn-cs"/>
                        </a:rPr>
                        <a:t> </a:t>
                      </a:r>
                    </a:p>
                    <a:p>
                      <a:pPr algn="ctr" fontAlgn="b"/>
                      <a:r>
                        <a:rPr lang="en-US" sz="1800" b="0" i="0" u="none" strike="noStrike" dirty="0">
                          <a:solidFill>
                            <a:schemeClr val="tx2"/>
                          </a:solidFill>
                          <a:effectLst/>
                          <a:latin typeface="HK Grotesk" panose="020B0604020202020204"/>
                        </a:rPr>
                        <a:t>que </a:t>
                      </a:r>
                      <a:r>
                        <a:rPr lang="en-US" sz="1800" b="0" i="0" u="none" strike="noStrike" dirty="0" err="1">
                          <a:solidFill>
                            <a:schemeClr val="tx2"/>
                          </a:solidFill>
                          <a:effectLst/>
                          <a:latin typeface="HK Grotesk" panose="020B0604020202020204"/>
                        </a:rPr>
                        <a:t>ce</a:t>
                      </a:r>
                      <a:r>
                        <a:rPr lang="en-US" sz="1800" b="0" i="0" u="none" strike="noStrike" dirty="0">
                          <a:solidFill>
                            <a:schemeClr val="tx2"/>
                          </a:solidFill>
                          <a:effectLst/>
                          <a:latin typeface="HK Grotesk" panose="020B0604020202020204"/>
                        </a:rPr>
                        <a:t> </a:t>
                      </a:r>
                      <a:r>
                        <a:rPr lang="en-US" sz="1800" b="0" i="0" u="none" strike="noStrike" dirty="0" err="1">
                          <a:solidFill>
                            <a:schemeClr val="tx2"/>
                          </a:solidFill>
                          <a:effectLst/>
                          <a:latin typeface="HK Grotesk" panose="020B0604020202020204"/>
                        </a:rPr>
                        <a:t>mois</a:t>
                      </a:r>
                      <a:endParaRPr lang="en-US" sz="1800" b="0" i="0" u="sng" strike="noStrike" kern="1200" dirty="0">
                        <a:solidFill>
                          <a:schemeClr val="tx2"/>
                        </a:solidFill>
                        <a:effectLst/>
                        <a:latin typeface="HK Grotesk" panose="020B0604020202020204"/>
                        <a:ea typeface="+mn-ea"/>
                        <a:cs typeface="+mn-cs"/>
                      </a:endParaRPr>
                    </a:p>
                  </a:txBody>
                  <a:tcPr marL="7620" marR="7620" marT="7620" marB="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214057"/>
                  </a:ext>
                </a:extLst>
              </a:tr>
            </a:tbl>
          </a:graphicData>
        </a:graphic>
      </p:graphicFrame>
      <p:sp>
        <p:nvSpPr>
          <p:cNvPr id="3" name="Rectangle 2">
            <a:extLst>
              <a:ext uri="{FF2B5EF4-FFF2-40B4-BE49-F238E27FC236}">
                <a16:creationId xmlns:a16="http://schemas.microsoft.com/office/drawing/2014/main" id="{1757A902-DF78-2EFC-12B1-712817C8F203}"/>
              </a:ext>
            </a:extLst>
          </p:cNvPr>
          <p:cNvSpPr/>
          <p:nvPr/>
        </p:nvSpPr>
        <p:spPr>
          <a:xfrm>
            <a:off x="1639935" y="1971820"/>
            <a:ext cx="1859434" cy="914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Arial" panose="020B0604020202020204" pitchFamily="34" charset="0"/>
              </a:rPr>
              <a:t>24% </a:t>
            </a:r>
          </a:p>
          <a:p>
            <a:pPr algn="ctr"/>
            <a:r>
              <a:rPr lang="en-US" dirty="0">
                <a:latin typeface="Arial" panose="020B0604020202020204" pitchFamily="34" charset="0"/>
              </a:rPr>
              <a:t>Plus </a:t>
            </a:r>
            <a:r>
              <a:rPr lang="en-US" dirty="0" err="1">
                <a:latin typeface="Arial" panose="020B0604020202020204" pitchFamily="34" charset="0"/>
              </a:rPr>
              <a:t>souvent</a:t>
            </a:r>
            <a:endParaRPr lang="en-US" dirty="0">
              <a:latin typeface="Arial" panose="020B0604020202020204" pitchFamily="34" charset="0"/>
            </a:endParaRPr>
          </a:p>
        </p:txBody>
      </p:sp>
      <p:sp>
        <p:nvSpPr>
          <p:cNvPr id="4" name="Left Brace 3">
            <a:extLst>
              <a:ext uri="{FF2B5EF4-FFF2-40B4-BE49-F238E27FC236}">
                <a16:creationId xmlns:a16="http://schemas.microsoft.com/office/drawing/2014/main" id="{70C14189-3AE4-56B0-2C4C-66B5BEC8EEF4}"/>
              </a:ext>
            </a:extLst>
          </p:cNvPr>
          <p:cNvSpPr/>
          <p:nvPr/>
        </p:nvSpPr>
        <p:spPr>
          <a:xfrm rot="5400000">
            <a:off x="2396433" y="778771"/>
            <a:ext cx="346438" cy="4724542"/>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5" name="Left Brace 4">
            <a:extLst>
              <a:ext uri="{FF2B5EF4-FFF2-40B4-BE49-F238E27FC236}">
                <a16:creationId xmlns:a16="http://schemas.microsoft.com/office/drawing/2014/main" id="{437E4E48-6BFF-CAB4-4210-F7AC4A6B63B7}"/>
              </a:ext>
            </a:extLst>
          </p:cNvPr>
          <p:cNvSpPr/>
          <p:nvPr/>
        </p:nvSpPr>
        <p:spPr>
          <a:xfrm rot="5400000">
            <a:off x="9407325" y="820578"/>
            <a:ext cx="346438" cy="464093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4"/>
              </a:solidFill>
            </a:endParaRPr>
          </a:p>
        </p:txBody>
      </p:sp>
      <p:sp>
        <p:nvSpPr>
          <p:cNvPr id="6" name="Rectangle 5">
            <a:extLst>
              <a:ext uri="{FF2B5EF4-FFF2-40B4-BE49-F238E27FC236}">
                <a16:creationId xmlns:a16="http://schemas.microsoft.com/office/drawing/2014/main" id="{6EEA81B1-9353-8BDD-8DC7-5A0243C87CF2}"/>
              </a:ext>
            </a:extLst>
          </p:cNvPr>
          <p:cNvSpPr/>
          <p:nvPr/>
        </p:nvSpPr>
        <p:spPr>
          <a:xfrm>
            <a:off x="8698582" y="1930979"/>
            <a:ext cx="1859434" cy="914998"/>
          </a:xfrm>
          <a:prstGeom prst="rect">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Arial" panose="020B0604020202020204" pitchFamily="34" charset="0"/>
              </a:rPr>
              <a:t>17% </a:t>
            </a:r>
          </a:p>
          <a:p>
            <a:pPr algn="ctr"/>
            <a:r>
              <a:rPr lang="en-US" dirty="0" err="1">
                <a:latin typeface="Arial" panose="020B0604020202020204" pitchFamily="34" charset="0"/>
              </a:rPr>
              <a:t>Moins</a:t>
            </a:r>
            <a:r>
              <a:rPr lang="en-US" dirty="0">
                <a:latin typeface="Arial" panose="020B0604020202020204" pitchFamily="34" charset="0"/>
              </a:rPr>
              <a:t> </a:t>
            </a:r>
            <a:r>
              <a:rPr lang="en-US" dirty="0" err="1">
                <a:latin typeface="Arial" panose="020B0604020202020204" pitchFamily="34" charset="0"/>
              </a:rPr>
              <a:t>souvent</a:t>
            </a: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C159021E-25DB-1338-1C9D-1C3F43B203D1}"/>
              </a:ext>
            </a:extLst>
          </p:cNvPr>
          <p:cNvSpPr/>
          <p:nvPr/>
        </p:nvSpPr>
        <p:spPr>
          <a:xfrm>
            <a:off x="4261827" y="6108466"/>
            <a:ext cx="7668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147 - 704</a:t>
            </a:r>
          </a:p>
        </p:txBody>
      </p:sp>
      <p:sp>
        <p:nvSpPr>
          <p:cNvPr id="9" name="Speech Bubble: Rectangle 8">
            <a:extLst>
              <a:ext uri="{FF2B5EF4-FFF2-40B4-BE49-F238E27FC236}">
                <a16:creationId xmlns:a16="http://schemas.microsoft.com/office/drawing/2014/main" id="{9AC421CF-6D80-0CD4-1DAD-EAAB5CC4AF12}"/>
              </a:ext>
            </a:extLst>
          </p:cNvPr>
          <p:cNvSpPr/>
          <p:nvPr/>
        </p:nvSpPr>
        <p:spPr>
          <a:xfrm>
            <a:off x="3753346" y="2107600"/>
            <a:ext cx="1476063" cy="441230"/>
          </a:xfrm>
          <a:prstGeom prst="wedgeRectCallout">
            <a:avLst>
              <a:gd name="adj1" fmla="val -57616"/>
              <a:gd name="adj2" fmla="val -27408"/>
            </a:avLst>
          </a:prstGeom>
          <a:ln w="19050"/>
        </p:spPr>
        <p:style>
          <a:lnRef idx="2">
            <a:schemeClr val="dk1"/>
          </a:lnRef>
          <a:fillRef idx="1">
            <a:schemeClr val="lt1"/>
          </a:fillRef>
          <a:effectRef idx="0">
            <a:schemeClr val="dk1"/>
          </a:effectRef>
          <a:fontRef idx="minor">
            <a:schemeClr val="dk1"/>
          </a:fontRef>
        </p:style>
        <p:txBody>
          <a:bodyPr tIns="0" bIns="72000" rtlCol="0" anchor="t"/>
          <a:lstStyle/>
          <a:p>
            <a:pPr algn="ctr"/>
            <a:r>
              <a:rPr lang="en-GB" sz="1400" dirty="0">
                <a:solidFill>
                  <a:srgbClr val="00B050"/>
                </a:solidFill>
                <a:latin typeface="Arial" panose="020B0604020202020204" pitchFamily="34" charset="0"/>
              </a:rPr>
              <a:t>+10pts </a:t>
            </a:r>
            <a:r>
              <a:rPr lang="en-GB" sz="1400" dirty="0">
                <a:solidFill>
                  <a:schemeClr val="tx1"/>
                </a:solidFill>
                <a:latin typeface="Arial" panose="020B0604020202020204" pitchFamily="34" charset="0"/>
              </a:rPr>
              <a:t>pour la Gen Z</a:t>
            </a:r>
          </a:p>
          <a:p>
            <a:pPr algn="ctr"/>
            <a:endParaRPr lang="en-GB" dirty="0">
              <a:latin typeface="Arial" panose="020B0604020202020204" pitchFamily="34" charset="0"/>
            </a:endParaRPr>
          </a:p>
        </p:txBody>
      </p:sp>
      <p:sp>
        <p:nvSpPr>
          <p:cNvPr id="8" name="TextBox 7">
            <a:extLst>
              <a:ext uri="{FF2B5EF4-FFF2-40B4-BE49-F238E27FC236}">
                <a16:creationId xmlns:a16="http://schemas.microsoft.com/office/drawing/2014/main" id="{D460863F-A17C-F7BC-B4D7-478B12A99C35}"/>
              </a:ext>
            </a:extLst>
          </p:cNvPr>
          <p:cNvSpPr txBox="1"/>
          <p:nvPr/>
        </p:nvSpPr>
        <p:spPr>
          <a:xfrm>
            <a:off x="263234" y="351704"/>
            <a:ext cx="11665532" cy="925638"/>
          </a:xfrm>
          <a:prstGeom prst="rect">
            <a:avLst/>
          </a:prstGeom>
        </p:spPr>
        <p:txBody>
          <a:bodyPr anchor="t"/>
          <a:lstStyle>
            <a:defPPr>
              <a:defRPr lang="en-US"/>
            </a:defPPr>
            <a:lvl1pPr indent="0" algn="ctr">
              <a:lnSpc>
                <a:spcPct val="90000"/>
              </a:lnSpc>
              <a:spcBef>
                <a:spcPts val="1000"/>
              </a:spcBef>
              <a:buFont typeface="Arial" panose="020B0604020202020204" pitchFamily="34" charset="0"/>
              <a:buNone/>
              <a:defRPr sz="2000" b="1" spc="300">
                <a:solidFill>
                  <a:schemeClr val="tx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defRPr/>
            </a:pPr>
            <a:r>
              <a:rPr lang="fr-FR" sz="2400" spc="0">
                <a:solidFill>
                  <a:srgbClr val="414041"/>
                </a:solidFill>
                <a:latin typeface="+mj-lt"/>
              </a:rPr>
              <a:t>QUELLES FRÉQUENCES DE VISITE EN CHR PRÉVOYEZ-VOUS POUR LE MOIS PROCHAIN ?</a:t>
            </a:r>
            <a:endParaRPr lang="en-GB" sz="2400" spc="0">
              <a:solidFill>
                <a:srgbClr val="414041"/>
              </a:solidFill>
              <a:latin typeface="+mj-lt"/>
            </a:endParaRPr>
          </a:p>
        </p:txBody>
      </p:sp>
      <p:sp>
        <p:nvSpPr>
          <p:cNvPr id="10" name="Rectangle 9">
            <a:extLst>
              <a:ext uri="{FF2B5EF4-FFF2-40B4-BE49-F238E27FC236}">
                <a16:creationId xmlns:a16="http://schemas.microsoft.com/office/drawing/2014/main" id="{D83022E3-AB2A-F46F-F78C-6EBE43BD5554}"/>
              </a:ext>
            </a:extLst>
          </p:cNvPr>
          <p:cNvSpPr/>
          <p:nvPr/>
        </p:nvSpPr>
        <p:spPr>
          <a:xfrm>
            <a:off x="1691614" y="1039087"/>
            <a:ext cx="8808772"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i="1" dirty="0">
                <a:solidFill>
                  <a:schemeClr val="tx2"/>
                </a:solidFill>
              </a:rPr>
              <a:t>Demandé à ceux qui prévoient de sortir en CHR au cours du mois prochain</a:t>
            </a:r>
          </a:p>
        </p:txBody>
      </p:sp>
    </p:spTree>
    <p:extLst>
      <p:ext uri="{BB962C8B-B14F-4D97-AF65-F5344CB8AC3E}">
        <p14:creationId xmlns:p14="http://schemas.microsoft.com/office/powerpoint/2010/main" val="95349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9B0227-F2E3-615C-CE3C-87EB758FEEBF}"/>
              </a:ext>
            </a:extLst>
          </p:cNvPr>
          <p:cNvSpPr txBox="1"/>
          <p:nvPr/>
        </p:nvSpPr>
        <p:spPr>
          <a:xfrm>
            <a:off x="2105040" y="1243430"/>
            <a:ext cx="38376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Supports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personnalisés</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pour les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appels</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d’offre</a:t>
            </a:r>
            <a:endPar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endParaRPr>
          </a:p>
        </p:txBody>
      </p:sp>
      <p:sp>
        <p:nvSpPr>
          <p:cNvPr id="11" name="TextBox 10">
            <a:extLst>
              <a:ext uri="{FF2B5EF4-FFF2-40B4-BE49-F238E27FC236}">
                <a16:creationId xmlns:a16="http://schemas.microsoft.com/office/drawing/2014/main" id="{3C239FEC-16BC-84DF-1EBB-F686FEB50667}"/>
              </a:ext>
            </a:extLst>
          </p:cNvPr>
          <p:cNvSpPr txBox="1"/>
          <p:nvPr/>
        </p:nvSpPr>
        <p:spPr>
          <a:xfrm>
            <a:off x="1520675" y="740853"/>
            <a:ext cx="93598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HK Grotesk"/>
                <a:ea typeface="+mn-ea"/>
                <a:cs typeface="Poppins" panose="00000500000000000000" pitchFamily="2" charset="0"/>
              </a:rPr>
              <a:t>Quelques exemples d’études courantes pour lesquelles l'expertise de CGA by </a:t>
            </a:r>
            <a:r>
              <a:rPr kumimoji="0" lang="fr-FR" sz="1400" b="0" i="0" u="none" strike="noStrike" kern="1200" cap="none" spc="0" normalizeH="0" baseline="0" noProof="0" err="1">
                <a:ln>
                  <a:noFill/>
                </a:ln>
                <a:solidFill>
                  <a:srgbClr val="FFFFFF"/>
                </a:solidFill>
                <a:effectLst/>
                <a:uLnTx/>
                <a:uFillTx/>
                <a:latin typeface="HK Grotesk"/>
                <a:ea typeface="+mn-ea"/>
                <a:cs typeface="Poppins" panose="00000500000000000000" pitchFamily="2" charset="0"/>
              </a:rPr>
              <a:t>NielsenIQ</a:t>
            </a:r>
            <a:r>
              <a:rPr kumimoji="0" lang="fr-FR" sz="1400" b="0" i="0" u="none" strike="noStrike" kern="1200" cap="none" spc="0" normalizeH="0" baseline="0" noProof="0">
                <a:ln>
                  <a:noFill/>
                </a:ln>
                <a:solidFill>
                  <a:srgbClr val="FFFFFF"/>
                </a:solidFill>
                <a:effectLst/>
                <a:uLnTx/>
                <a:uFillTx/>
                <a:latin typeface="HK Grotesk"/>
                <a:ea typeface="+mn-ea"/>
                <a:cs typeface="Poppins" panose="00000500000000000000" pitchFamily="2" charset="0"/>
              </a:rPr>
              <a:t> peut être mise à profit</a:t>
            </a:r>
            <a:endParaRPr kumimoji="0" lang="en-US" sz="1400" b="0" i="0" u="none" strike="noStrike" kern="1200" cap="none" spc="0" normalizeH="0" baseline="0" noProof="0">
              <a:ln>
                <a:noFill/>
              </a:ln>
              <a:solidFill>
                <a:srgbClr val="FFFFFF"/>
              </a:solidFill>
              <a:effectLst/>
              <a:uLnTx/>
              <a:uFillTx/>
              <a:latin typeface="HK Grotesk"/>
              <a:ea typeface="+mn-ea"/>
              <a:cs typeface="Poppins" panose="00000500000000000000" pitchFamily="2" charset="0"/>
            </a:endParaRPr>
          </a:p>
        </p:txBody>
      </p:sp>
      <p:sp>
        <p:nvSpPr>
          <p:cNvPr id="16" name="TextBox 15">
            <a:extLst>
              <a:ext uri="{FF2B5EF4-FFF2-40B4-BE49-F238E27FC236}">
                <a16:creationId xmlns:a16="http://schemas.microsoft.com/office/drawing/2014/main" id="{58F8D82F-2395-96BF-3EFA-773968ECA408}"/>
              </a:ext>
            </a:extLst>
          </p:cNvPr>
          <p:cNvSpPr txBox="1"/>
          <p:nvPr/>
        </p:nvSpPr>
        <p:spPr>
          <a:xfrm>
            <a:off x="2280604" y="1809691"/>
            <a:ext cx="35936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Montrez à vos clients comment parler à leurs consommateurs et comment votre portefeuille s'aligne sur leurs stratégies.</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17" name="Rectangle: Rounded Corners 16">
            <a:extLst>
              <a:ext uri="{FF2B5EF4-FFF2-40B4-BE49-F238E27FC236}">
                <a16:creationId xmlns:a16="http://schemas.microsoft.com/office/drawing/2014/main" id="{BD786EB0-669D-23EF-B7DA-590F9373CB61}"/>
              </a:ext>
            </a:extLst>
          </p:cNvPr>
          <p:cNvSpPr/>
          <p:nvPr/>
        </p:nvSpPr>
        <p:spPr>
          <a:xfrm>
            <a:off x="839157" y="2775580"/>
            <a:ext cx="5091931" cy="1384994"/>
          </a:xfrm>
          <a:prstGeom prst="roundRect">
            <a:avLst>
              <a:gd name="adj" fmla="val 40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18" name="TextBox 17">
            <a:extLst>
              <a:ext uri="{FF2B5EF4-FFF2-40B4-BE49-F238E27FC236}">
                <a16:creationId xmlns:a16="http://schemas.microsoft.com/office/drawing/2014/main" id="{5BD0120B-A55C-429D-3066-E008020DD2D4}"/>
              </a:ext>
            </a:extLst>
          </p:cNvPr>
          <p:cNvSpPr txBox="1"/>
          <p:nvPr/>
        </p:nvSpPr>
        <p:spPr>
          <a:xfrm>
            <a:off x="2118674" y="2746077"/>
            <a:ext cx="38124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L’assortiment</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optimal</a:t>
            </a:r>
          </a:p>
        </p:txBody>
      </p:sp>
      <p:sp>
        <p:nvSpPr>
          <p:cNvPr id="19" name="TextBox 18">
            <a:extLst>
              <a:ext uri="{FF2B5EF4-FFF2-40B4-BE49-F238E27FC236}">
                <a16:creationId xmlns:a16="http://schemas.microsoft.com/office/drawing/2014/main" id="{9FBEE8D7-CD18-552D-3894-9D845270076D}"/>
              </a:ext>
            </a:extLst>
          </p:cNvPr>
          <p:cNvSpPr txBox="1"/>
          <p:nvPr/>
        </p:nvSpPr>
        <p:spPr>
          <a:xfrm>
            <a:off x="2305336" y="3066612"/>
            <a:ext cx="36880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CGA permet à vos équipes de présenter l'assortiment optimal pour les points de vente et de mettre en évidence l'emplacement des marques au sein d'un assortiment afin de réaliser les meilleures ventes et d'accroître la satisfaction clients.</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20" name="Rectangle: Rounded Corners 19">
            <a:extLst>
              <a:ext uri="{FF2B5EF4-FFF2-40B4-BE49-F238E27FC236}">
                <a16:creationId xmlns:a16="http://schemas.microsoft.com/office/drawing/2014/main" id="{7AD60B0B-BA30-27DB-1091-6EEC12E9031F}"/>
              </a:ext>
            </a:extLst>
          </p:cNvPr>
          <p:cNvSpPr/>
          <p:nvPr/>
        </p:nvSpPr>
        <p:spPr>
          <a:xfrm>
            <a:off x="850759" y="4275738"/>
            <a:ext cx="5091931" cy="1384994"/>
          </a:xfrm>
          <a:prstGeom prst="roundRect">
            <a:avLst>
              <a:gd name="adj" fmla="val 40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21" name="TextBox 20">
            <a:extLst>
              <a:ext uri="{FF2B5EF4-FFF2-40B4-BE49-F238E27FC236}">
                <a16:creationId xmlns:a16="http://schemas.microsoft.com/office/drawing/2014/main" id="{8A298519-9AA2-BC3C-7837-44A523414AD0}"/>
              </a:ext>
            </a:extLst>
          </p:cNvPr>
          <p:cNvSpPr txBox="1"/>
          <p:nvPr/>
        </p:nvSpPr>
        <p:spPr>
          <a:xfrm>
            <a:off x="2275224" y="4246235"/>
            <a:ext cx="3655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solidFill>
                  <a:srgbClr val="EE5E99"/>
                </a:solidFill>
                <a:latin typeface="+mj-lt"/>
                <a:cs typeface="Poppins" panose="00000500000000000000" pitchFamily="2" charset="0"/>
              </a:rPr>
              <a:t>P</a:t>
            </a:r>
            <a:r>
              <a:rPr lang="en-US" sz="1600" b="1" err="1">
                <a:solidFill>
                  <a:srgbClr val="EE5E99"/>
                </a:solidFill>
                <a:latin typeface="+mj-lt"/>
                <a:cs typeface="Poppins" panose="00000500000000000000" pitchFamily="2" charset="0"/>
              </a:rPr>
              <a:t>arcours</a:t>
            </a:r>
            <a:r>
              <a:rPr lang="en-US" sz="1600" b="1">
                <a:solidFill>
                  <a:srgbClr val="EE5E99"/>
                </a:solidFill>
                <a:latin typeface="+mj-lt"/>
                <a:cs typeface="Poppins" panose="00000500000000000000" pitchFamily="2" charset="0"/>
              </a:rPr>
              <a:t> </a:t>
            </a:r>
            <a:r>
              <a:rPr lang="en-US" sz="1600" b="1" err="1">
                <a:solidFill>
                  <a:srgbClr val="EE5E99"/>
                </a:solidFill>
                <a:latin typeface="+mj-lt"/>
                <a:cs typeface="Poppins" panose="00000500000000000000" pitchFamily="2" charset="0"/>
              </a:rPr>
              <a:t>d’achat</a:t>
            </a:r>
            <a:endPar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endParaRPr>
          </a:p>
        </p:txBody>
      </p:sp>
      <p:sp>
        <p:nvSpPr>
          <p:cNvPr id="22" name="TextBox 21">
            <a:extLst>
              <a:ext uri="{FF2B5EF4-FFF2-40B4-BE49-F238E27FC236}">
                <a16:creationId xmlns:a16="http://schemas.microsoft.com/office/drawing/2014/main" id="{95B74F86-BAC2-ADCD-7A7B-67646B1EB7F0}"/>
              </a:ext>
            </a:extLst>
          </p:cNvPr>
          <p:cNvSpPr txBox="1"/>
          <p:nvPr/>
        </p:nvSpPr>
        <p:spPr>
          <a:xfrm>
            <a:off x="2189702" y="4560822"/>
            <a:ext cx="37105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Comprendre comment les consommateurs font leurs choix lorsqu'ils achètent des produits, et identifier l'impact de ces choix sur leurs décisions.</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23" name="Rectangle: Rounded Corners 22">
            <a:extLst>
              <a:ext uri="{FF2B5EF4-FFF2-40B4-BE49-F238E27FC236}">
                <a16:creationId xmlns:a16="http://schemas.microsoft.com/office/drawing/2014/main" id="{6620267E-683E-5A4C-F074-02E6212F74C4}"/>
              </a:ext>
            </a:extLst>
          </p:cNvPr>
          <p:cNvSpPr/>
          <p:nvPr/>
        </p:nvSpPr>
        <p:spPr>
          <a:xfrm>
            <a:off x="6472746" y="1272933"/>
            <a:ext cx="5105566" cy="1384994"/>
          </a:xfrm>
          <a:prstGeom prst="roundRect">
            <a:avLst>
              <a:gd name="adj" fmla="val 40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24" name="TextBox 23">
            <a:extLst>
              <a:ext uri="{FF2B5EF4-FFF2-40B4-BE49-F238E27FC236}">
                <a16:creationId xmlns:a16="http://schemas.microsoft.com/office/drawing/2014/main" id="{902B5D5F-748F-342F-4906-5BEEB7B8C247}"/>
              </a:ext>
            </a:extLst>
          </p:cNvPr>
          <p:cNvSpPr txBox="1"/>
          <p:nvPr/>
        </p:nvSpPr>
        <p:spPr>
          <a:xfrm>
            <a:off x="7895328" y="1294631"/>
            <a:ext cx="38376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Segmentation des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consommateurs</a:t>
            </a:r>
            <a:endPar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endParaRPr>
          </a:p>
        </p:txBody>
      </p:sp>
      <p:sp>
        <p:nvSpPr>
          <p:cNvPr id="26" name="TextBox 25">
            <a:extLst>
              <a:ext uri="{FF2B5EF4-FFF2-40B4-BE49-F238E27FC236}">
                <a16:creationId xmlns:a16="http://schemas.microsoft.com/office/drawing/2014/main" id="{038D4281-E307-A324-AEC1-230F4B17F672}"/>
              </a:ext>
            </a:extLst>
          </p:cNvPr>
          <p:cNvSpPr txBox="1"/>
          <p:nvPr/>
        </p:nvSpPr>
        <p:spPr>
          <a:xfrm>
            <a:off x="8017320" y="1624587"/>
            <a:ext cx="36707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Cibler de manière stratégique et efficace les consommateurs en CHR afin d'identifier les offres et les opportunités qui les concernent, en veillant à ce que leurs dépenses permettent le développement de la marque.</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28" name="Rectangle: Rounded Corners 27">
            <a:extLst>
              <a:ext uri="{FF2B5EF4-FFF2-40B4-BE49-F238E27FC236}">
                <a16:creationId xmlns:a16="http://schemas.microsoft.com/office/drawing/2014/main" id="{E893AD1E-A4BD-317E-4876-4D3EB5DE6349}"/>
              </a:ext>
            </a:extLst>
          </p:cNvPr>
          <p:cNvSpPr/>
          <p:nvPr/>
        </p:nvSpPr>
        <p:spPr>
          <a:xfrm>
            <a:off x="6486380" y="2775580"/>
            <a:ext cx="5091931" cy="1384994"/>
          </a:xfrm>
          <a:prstGeom prst="roundRect">
            <a:avLst>
              <a:gd name="adj" fmla="val 40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29" name="TextBox 28">
            <a:extLst>
              <a:ext uri="{FF2B5EF4-FFF2-40B4-BE49-F238E27FC236}">
                <a16:creationId xmlns:a16="http://schemas.microsoft.com/office/drawing/2014/main" id="{61D335AA-C646-8644-2A4D-7A3FB13327A3}"/>
              </a:ext>
            </a:extLst>
          </p:cNvPr>
          <p:cNvSpPr txBox="1"/>
          <p:nvPr/>
        </p:nvSpPr>
        <p:spPr>
          <a:xfrm>
            <a:off x="7907946" y="2761637"/>
            <a:ext cx="3812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Recherche sur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mesure</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consommateurs</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ou</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a:t>
            </a: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opérateurs</a:t>
            </a:r>
            <a:endPar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endParaRPr>
          </a:p>
        </p:txBody>
      </p:sp>
      <p:sp>
        <p:nvSpPr>
          <p:cNvPr id="30" name="TextBox 29">
            <a:extLst>
              <a:ext uri="{FF2B5EF4-FFF2-40B4-BE49-F238E27FC236}">
                <a16:creationId xmlns:a16="http://schemas.microsoft.com/office/drawing/2014/main" id="{BC18E705-0510-F542-EBD9-21500002831B}"/>
              </a:ext>
            </a:extLst>
          </p:cNvPr>
          <p:cNvSpPr txBox="1"/>
          <p:nvPr/>
        </p:nvSpPr>
        <p:spPr>
          <a:xfrm>
            <a:off x="8029688" y="3389123"/>
            <a:ext cx="36764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Enquêtes en ligne, focus groupe, enquêtes terrain, CGA a accès à des millions de consommateurs et à de nombreux opérateurs à travers le monde pour répondre à vos questions les plus importantes.</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31" name="Rectangle: Rounded Corners 30">
            <a:extLst>
              <a:ext uri="{FF2B5EF4-FFF2-40B4-BE49-F238E27FC236}">
                <a16:creationId xmlns:a16="http://schemas.microsoft.com/office/drawing/2014/main" id="{CC80B1D9-DEB9-F208-B9B3-CE95ECA70307}"/>
              </a:ext>
            </a:extLst>
          </p:cNvPr>
          <p:cNvSpPr/>
          <p:nvPr/>
        </p:nvSpPr>
        <p:spPr>
          <a:xfrm>
            <a:off x="6497982" y="4275738"/>
            <a:ext cx="5091931" cy="1384994"/>
          </a:xfrm>
          <a:prstGeom prst="roundRect">
            <a:avLst>
              <a:gd name="adj" fmla="val 40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32" name="TextBox 31">
            <a:extLst>
              <a:ext uri="{FF2B5EF4-FFF2-40B4-BE49-F238E27FC236}">
                <a16:creationId xmlns:a16="http://schemas.microsoft.com/office/drawing/2014/main" id="{66F9202D-B045-50BB-43B4-82DD9833B58D}"/>
              </a:ext>
            </a:extLst>
          </p:cNvPr>
          <p:cNvSpPr txBox="1"/>
          <p:nvPr/>
        </p:nvSpPr>
        <p:spPr>
          <a:xfrm>
            <a:off x="7986221" y="4284736"/>
            <a:ext cx="3655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EE5E99"/>
                </a:solidFill>
                <a:effectLst/>
                <a:uLnTx/>
                <a:uFillTx/>
                <a:latin typeface="+mj-lt"/>
                <a:ea typeface="+mn-ea"/>
                <a:cs typeface="Poppins" panose="00000500000000000000" pitchFamily="2" charset="0"/>
              </a:rPr>
              <a:t>Enquête</a:t>
            </a:r>
            <a:r>
              <a:rPr kumimoji="0" lang="en-US" sz="1600" b="1" i="0" u="none" strike="noStrike" kern="1200" cap="none" spc="0" normalizeH="0" baseline="0" noProof="0">
                <a:ln>
                  <a:noFill/>
                </a:ln>
                <a:solidFill>
                  <a:srgbClr val="EE5E99"/>
                </a:solidFill>
                <a:effectLst/>
                <a:uLnTx/>
                <a:uFillTx/>
                <a:latin typeface="+mj-lt"/>
                <a:ea typeface="+mn-ea"/>
                <a:cs typeface="Poppins" panose="00000500000000000000" pitchFamily="2" charset="0"/>
              </a:rPr>
              <a:t> Barmen</a:t>
            </a:r>
          </a:p>
        </p:txBody>
      </p:sp>
      <p:sp>
        <p:nvSpPr>
          <p:cNvPr id="33" name="TextBox 32">
            <a:extLst>
              <a:ext uri="{FF2B5EF4-FFF2-40B4-BE49-F238E27FC236}">
                <a16:creationId xmlns:a16="http://schemas.microsoft.com/office/drawing/2014/main" id="{B1B44ED3-9D71-9E84-7F73-92DD4D516F69}"/>
              </a:ext>
            </a:extLst>
          </p:cNvPr>
          <p:cNvSpPr txBox="1"/>
          <p:nvPr/>
        </p:nvSpPr>
        <p:spPr>
          <a:xfrm>
            <a:off x="8006315" y="4598025"/>
            <a:ext cx="36998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Poppins" panose="00000500000000000000" pitchFamily="2" charset="0"/>
              </a:rPr>
              <a:t>Les barmans et les serveurs sont le dernier point d'influence du consommateur. Dans un tel contexte, il est extrêmement important de comprendre les besoins des barmans et de leurs clients pour influencer les ventes de vos produits.</a:t>
            </a:r>
            <a:endParaRPr kumimoji="0" lang="en-GB" sz="1200" b="0" i="0" u="none" strike="noStrike" kern="1200" cap="none" spc="0" normalizeH="0" baseline="0" noProof="0">
              <a:ln>
                <a:noFill/>
              </a:ln>
              <a:solidFill>
                <a:srgbClr val="FFFFFF"/>
              </a:solidFill>
              <a:effectLst/>
              <a:uLnTx/>
              <a:uFillTx/>
              <a:latin typeface="+mj-lt"/>
              <a:ea typeface="+mn-ea"/>
              <a:cs typeface="Poppins" panose="00000500000000000000" pitchFamily="2" charset="0"/>
            </a:endParaRPr>
          </a:p>
        </p:txBody>
      </p:sp>
      <p:sp>
        <p:nvSpPr>
          <p:cNvPr id="41" name="TextBox 40">
            <a:extLst>
              <a:ext uri="{FF2B5EF4-FFF2-40B4-BE49-F238E27FC236}">
                <a16:creationId xmlns:a16="http://schemas.microsoft.com/office/drawing/2014/main" id="{3DAD2F56-F7A3-05F0-3E4C-945F4937874F}"/>
              </a:ext>
            </a:extLst>
          </p:cNvPr>
          <p:cNvSpPr txBox="1"/>
          <p:nvPr/>
        </p:nvSpPr>
        <p:spPr>
          <a:xfrm>
            <a:off x="0" y="17091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mj-lt"/>
                <a:ea typeface="+mn-ea"/>
                <a:cs typeface="+mn-cs"/>
              </a:rPr>
              <a:t>CGA : Les </a:t>
            </a:r>
            <a:r>
              <a:rPr kumimoji="0" lang="en-GB" sz="3600" b="1" i="0" u="none" strike="noStrike" kern="1200" cap="none" spc="0" normalizeH="0" baseline="0" noProof="0" dirty="0" err="1">
                <a:ln>
                  <a:noFill/>
                </a:ln>
                <a:solidFill>
                  <a:srgbClr val="FFFFFF"/>
                </a:solidFill>
                <a:effectLst/>
                <a:uLnTx/>
                <a:uFillTx/>
                <a:latin typeface="+mj-lt"/>
                <a:ea typeface="+mn-ea"/>
                <a:cs typeface="+mn-cs"/>
              </a:rPr>
              <a:t>outils</a:t>
            </a:r>
            <a:r>
              <a:rPr kumimoji="0" lang="en-GB" sz="3600" b="1" i="0" u="none" strike="noStrike" kern="1200" cap="none" spc="0" normalizeH="0" baseline="0" noProof="0" dirty="0">
                <a:ln>
                  <a:noFill/>
                </a:ln>
                <a:solidFill>
                  <a:srgbClr val="FFFFFF"/>
                </a:solidFill>
                <a:effectLst/>
                <a:uLnTx/>
                <a:uFillTx/>
                <a:latin typeface="+mj-lt"/>
                <a:ea typeface="+mn-ea"/>
                <a:cs typeface="+mn-cs"/>
              </a:rPr>
              <a:t> </a:t>
            </a:r>
            <a:r>
              <a:rPr kumimoji="0" lang="en-GB" sz="3600" b="1" i="0" u="none" strike="noStrike" kern="1200" cap="none" spc="0" normalizeH="0" baseline="0" noProof="0" dirty="0" err="1">
                <a:ln>
                  <a:noFill/>
                </a:ln>
                <a:solidFill>
                  <a:srgbClr val="FFFFFF"/>
                </a:solidFill>
                <a:effectLst/>
                <a:uLnTx/>
                <a:uFillTx/>
                <a:latin typeface="+mj-lt"/>
                <a:ea typeface="+mn-ea"/>
                <a:cs typeface="+mn-cs"/>
              </a:rPr>
              <a:t>consommateurs</a:t>
            </a:r>
            <a:r>
              <a:rPr kumimoji="0" lang="en-GB" sz="3600" b="1" i="0" u="none" strike="noStrike" kern="1200" cap="none" spc="0" normalizeH="0" baseline="0" noProof="0" dirty="0">
                <a:ln>
                  <a:noFill/>
                </a:ln>
                <a:solidFill>
                  <a:srgbClr val="FFFFFF"/>
                </a:solidFill>
                <a:effectLst/>
                <a:uLnTx/>
                <a:uFillTx/>
                <a:latin typeface="+mj-lt"/>
                <a:ea typeface="+mn-ea"/>
                <a:cs typeface="+mn-cs"/>
              </a:rPr>
              <a:t> </a:t>
            </a:r>
            <a:r>
              <a:rPr kumimoji="0" lang="en-GB" sz="3600" b="1" i="0" u="none" strike="noStrike" kern="1200" cap="none" spc="0" normalizeH="0" baseline="0" noProof="0" dirty="0" err="1">
                <a:ln>
                  <a:noFill/>
                </a:ln>
                <a:solidFill>
                  <a:srgbClr val="FFFFFF"/>
                </a:solidFill>
                <a:effectLst/>
                <a:uLnTx/>
                <a:uFillTx/>
                <a:latin typeface="+mj-lt"/>
                <a:ea typeface="+mn-ea"/>
                <a:cs typeface="+mn-cs"/>
              </a:rPr>
              <a:t>ou</a:t>
            </a:r>
            <a:r>
              <a:rPr kumimoji="0" lang="en-GB" sz="3600" b="1" i="0" u="none" strike="noStrike" kern="1200" cap="none" spc="0" normalizeH="0" baseline="0" noProof="0" dirty="0">
                <a:ln>
                  <a:noFill/>
                </a:ln>
                <a:solidFill>
                  <a:srgbClr val="FFFFFF"/>
                </a:solidFill>
                <a:effectLst/>
                <a:uLnTx/>
                <a:uFillTx/>
                <a:latin typeface="+mj-lt"/>
                <a:ea typeface="+mn-ea"/>
                <a:cs typeface="+mn-cs"/>
              </a:rPr>
              <a:t> </a:t>
            </a:r>
            <a:r>
              <a:rPr kumimoji="0" lang="en-GB" sz="3600" b="1" i="0" u="none" strike="noStrike" kern="1200" cap="none" spc="0" normalizeH="0" baseline="0" noProof="0" dirty="0" err="1">
                <a:ln>
                  <a:noFill/>
                </a:ln>
                <a:solidFill>
                  <a:srgbClr val="FFFFFF"/>
                </a:solidFill>
                <a:effectLst/>
                <a:uLnTx/>
                <a:uFillTx/>
                <a:latin typeface="+mj-lt"/>
                <a:ea typeface="+mn-ea"/>
                <a:cs typeface="+mn-cs"/>
              </a:rPr>
              <a:t>opérateurs</a:t>
            </a:r>
            <a:endParaRPr kumimoji="0" lang="en-GB" sz="3600" b="1" i="0" u="none" strike="noStrike" kern="1200" cap="none" spc="0" normalizeH="0" baseline="0" noProof="0" dirty="0">
              <a:ln>
                <a:noFill/>
              </a:ln>
              <a:solidFill>
                <a:srgbClr val="FFFFFF"/>
              </a:solidFill>
              <a:effectLst/>
              <a:uLnTx/>
              <a:uFillTx/>
              <a:latin typeface="+mj-lt"/>
              <a:ea typeface="+mn-ea"/>
              <a:cs typeface="+mn-cs"/>
            </a:endParaRPr>
          </a:p>
        </p:txBody>
      </p:sp>
      <p:sp>
        <p:nvSpPr>
          <p:cNvPr id="5" name="Rectangle: Rounded Corners 4">
            <a:extLst>
              <a:ext uri="{FF2B5EF4-FFF2-40B4-BE49-F238E27FC236}">
                <a16:creationId xmlns:a16="http://schemas.microsoft.com/office/drawing/2014/main" id="{9505C4B0-B069-CF08-B70C-8B9DD89C65CD}"/>
              </a:ext>
            </a:extLst>
          </p:cNvPr>
          <p:cNvSpPr/>
          <p:nvPr/>
        </p:nvSpPr>
        <p:spPr>
          <a:xfrm>
            <a:off x="850759" y="1248784"/>
            <a:ext cx="1326641" cy="1326641"/>
          </a:xfrm>
          <a:prstGeom prst="roundRect">
            <a:avLst>
              <a:gd name="adj" fmla="val 5997"/>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6" name="Rectangle: Rounded Corners 5">
            <a:extLst>
              <a:ext uri="{FF2B5EF4-FFF2-40B4-BE49-F238E27FC236}">
                <a16:creationId xmlns:a16="http://schemas.microsoft.com/office/drawing/2014/main" id="{2A7E8AE5-1C4D-B194-B2B8-BABD7CCD1E71}"/>
              </a:ext>
            </a:extLst>
          </p:cNvPr>
          <p:cNvSpPr/>
          <p:nvPr/>
        </p:nvSpPr>
        <p:spPr>
          <a:xfrm>
            <a:off x="850758" y="2784935"/>
            <a:ext cx="1326641" cy="1326641"/>
          </a:xfrm>
          <a:prstGeom prst="roundRect">
            <a:avLst>
              <a:gd name="adj" fmla="val 5997"/>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9" name="Rectangle: Rounded Corners 8">
            <a:extLst>
              <a:ext uri="{FF2B5EF4-FFF2-40B4-BE49-F238E27FC236}">
                <a16:creationId xmlns:a16="http://schemas.microsoft.com/office/drawing/2014/main" id="{8F8272CD-BAE2-9D61-8EDA-78FAE890ABAF}"/>
              </a:ext>
            </a:extLst>
          </p:cNvPr>
          <p:cNvSpPr/>
          <p:nvPr/>
        </p:nvSpPr>
        <p:spPr>
          <a:xfrm>
            <a:off x="857354" y="4334250"/>
            <a:ext cx="1326641" cy="1326641"/>
          </a:xfrm>
          <a:prstGeom prst="roundRect">
            <a:avLst>
              <a:gd name="adj" fmla="val 5997"/>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14" name="Rectangle: Rounded Corners 13">
            <a:extLst>
              <a:ext uri="{FF2B5EF4-FFF2-40B4-BE49-F238E27FC236}">
                <a16:creationId xmlns:a16="http://schemas.microsoft.com/office/drawing/2014/main" id="{F6C01DFF-9445-098C-8E4E-32E61AC79938}"/>
              </a:ext>
            </a:extLst>
          </p:cNvPr>
          <p:cNvSpPr/>
          <p:nvPr/>
        </p:nvSpPr>
        <p:spPr>
          <a:xfrm>
            <a:off x="6610859" y="1285231"/>
            <a:ext cx="1326641" cy="1326641"/>
          </a:xfrm>
          <a:prstGeom prst="roundRect">
            <a:avLst>
              <a:gd name="adj" fmla="val 5997"/>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j-lt"/>
              <a:ea typeface="+mn-ea"/>
              <a:cs typeface="+mn-cs"/>
            </a:endParaRPr>
          </a:p>
        </p:txBody>
      </p:sp>
      <p:sp>
        <p:nvSpPr>
          <p:cNvPr id="27" name="Rectangle: Rounded Corners 26">
            <a:extLst>
              <a:ext uri="{FF2B5EF4-FFF2-40B4-BE49-F238E27FC236}">
                <a16:creationId xmlns:a16="http://schemas.microsoft.com/office/drawing/2014/main" id="{7FAA3DF2-56EA-B6EF-BD74-46F815B96216}"/>
              </a:ext>
            </a:extLst>
          </p:cNvPr>
          <p:cNvSpPr/>
          <p:nvPr/>
        </p:nvSpPr>
        <p:spPr>
          <a:xfrm>
            <a:off x="6610858" y="2821382"/>
            <a:ext cx="1326641" cy="1326641"/>
          </a:xfrm>
          <a:prstGeom prst="roundRect">
            <a:avLst>
              <a:gd name="adj" fmla="val 5997"/>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
        <p:nvSpPr>
          <p:cNvPr id="34" name="Rectangle: Rounded Corners 33">
            <a:extLst>
              <a:ext uri="{FF2B5EF4-FFF2-40B4-BE49-F238E27FC236}">
                <a16:creationId xmlns:a16="http://schemas.microsoft.com/office/drawing/2014/main" id="{079421DE-C82F-3A11-B42A-B0C813972163}"/>
              </a:ext>
            </a:extLst>
          </p:cNvPr>
          <p:cNvSpPr/>
          <p:nvPr/>
        </p:nvSpPr>
        <p:spPr>
          <a:xfrm>
            <a:off x="6617454" y="4370697"/>
            <a:ext cx="1326641" cy="1326641"/>
          </a:xfrm>
          <a:prstGeom prst="roundRect">
            <a:avLst>
              <a:gd name="adj" fmla="val 5997"/>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a:ea typeface="+mn-ea"/>
              <a:cs typeface="+mn-cs"/>
            </a:endParaRPr>
          </a:p>
        </p:txBody>
      </p:sp>
    </p:spTree>
    <p:extLst>
      <p:ext uri="{BB962C8B-B14F-4D97-AF65-F5344CB8AC3E}">
        <p14:creationId xmlns:p14="http://schemas.microsoft.com/office/powerpoint/2010/main" val="289231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97A2-859D-B620-D861-9FE89A7A96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8FA4A8-C6A8-59A3-BDBB-469412E96D7A}"/>
              </a:ext>
            </a:extLst>
          </p:cNvPr>
          <p:cNvPicPr>
            <a:picLocks noChangeAspect="1"/>
          </p:cNvPicPr>
          <p:nvPr/>
        </p:nvPicPr>
        <p:blipFill>
          <a:blip r:embed="rId2"/>
          <a:stretch>
            <a:fillRect/>
          </a:stretch>
        </p:blipFill>
        <p:spPr>
          <a:xfrm>
            <a:off x="0" y="-2411"/>
            <a:ext cx="12191999" cy="6862822"/>
          </a:xfrm>
          <a:prstGeom prst="rect">
            <a:avLst/>
          </a:prstGeom>
        </p:spPr>
      </p:pic>
      <p:pic>
        <p:nvPicPr>
          <p:cNvPr id="19" name="Picture 18">
            <a:extLst>
              <a:ext uri="{FF2B5EF4-FFF2-40B4-BE49-F238E27FC236}">
                <a16:creationId xmlns:a16="http://schemas.microsoft.com/office/drawing/2014/main" id="{CE0E19A1-083F-4A39-F721-78F1F21603E6}"/>
              </a:ext>
            </a:extLst>
          </p:cNvPr>
          <p:cNvPicPr>
            <a:picLocks noChangeAspect="1"/>
          </p:cNvPicPr>
          <p:nvPr/>
        </p:nvPicPr>
        <p:blipFill>
          <a:blip r:embed="rId3"/>
          <a:stretch>
            <a:fillRect/>
          </a:stretch>
        </p:blipFill>
        <p:spPr>
          <a:xfrm>
            <a:off x="2440355" y="6123861"/>
            <a:ext cx="7596274" cy="365792"/>
          </a:xfrm>
          <a:prstGeom prst="rect">
            <a:avLst/>
          </a:prstGeom>
        </p:spPr>
      </p:pic>
      <p:pic>
        <p:nvPicPr>
          <p:cNvPr id="29" name="Picture 28" descr="A logo with white circles and black text&#10;&#10;Description automatically generated">
            <a:extLst>
              <a:ext uri="{FF2B5EF4-FFF2-40B4-BE49-F238E27FC236}">
                <a16:creationId xmlns:a16="http://schemas.microsoft.com/office/drawing/2014/main" id="{13BF8139-92CE-C030-91F1-766376AD065B}"/>
              </a:ext>
            </a:extLst>
          </p:cNvPr>
          <p:cNvPicPr>
            <a:picLocks noChangeAspect="1"/>
          </p:cNvPicPr>
          <p:nvPr/>
        </p:nvPicPr>
        <p:blipFill>
          <a:blip r:embed="rId4"/>
          <a:stretch>
            <a:fillRect/>
          </a:stretch>
        </p:blipFill>
        <p:spPr>
          <a:xfrm>
            <a:off x="10444841" y="5865493"/>
            <a:ext cx="1337884" cy="731584"/>
          </a:xfrm>
          <a:prstGeom prst="rect">
            <a:avLst/>
          </a:prstGeom>
        </p:spPr>
      </p:pic>
      <p:pic>
        <p:nvPicPr>
          <p:cNvPr id="31" name="Picture 30" descr="A white letters on a black background&#10;&#10;Description automatically generated">
            <a:extLst>
              <a:ext uri="{FF2B5EF4-FFF2-40B4-BE49-F238E27FC236}">
                <a16:creationId xmlns:a16="http://schemas.microsoft.com/office/drawing/2014/main" id="{4DC114B7-2A45-11B4-45F2-A18CFF7B267D}"/>
              </a:ext>
            </a:extLst>
          </p:cNvPr>
          <p:cNvPicPr>
            <a:picLocks noChangeAspect="1"/>
          </p:cNvPicPr>
          <p:nvPr/>
        </p:nvPicPr>
        <p:blipFill>
          <a:blip r:embed="rId5"/>
          <a:stretch>
            <a:fillRect/>
          </a:stretch>
        </p:blipFill>
        <p:spPr>
          <a:xfrm>
            <a:off x="9230017" y="5972917"/>
            <a:ext cx="1215886" cy="516736"/>
          </a:xfrm>
          <a:prstGeom prst="rect">
            <a:avLst/>
          </a:prstGeom>
        </p:spPr>
      </p:pic>
      <p:sp>
        <p:nvSpPr>
          <p:cNvPr id="4" name="TextBox 3">
            <a:extLst>
              <a:ext uri="{FF2B5EF4-FFF2-40B4-BE49-F238E27FC236}">
                <a16:creationId xmlns:a16="http://schemas.microsoft.com/office/drawing/2014/main" id="{4E065697-D185-BE44-AB79-AB190A21B3CD}"/>
              </a:ext>
            </a:extLst>
          </p:cNvPr>
          <p:cNvSpPr txBox="1"/>
          <p:nvPr/>
        </p:nvSpPr>
        <p:spPr>
          <a:xfrm>
            <a:off x="3169005" y="2807594"/>
            <a:ext cx="3983235" cy="2246769"/>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fr-FR" sz="2800">
                <a:solidFill>
                  <a:schemeClr val="bg1"/>
                </a:solidFill>
                <a:cs typeface="Arial"/>
              </a:rPr>
              <a:t>Scannez le QR code ou </a:t>
            </a:r>
            <a:r>
              <a:rPr lang="fr-FR" sz="2800" b="1" i="1">
                <a:solidFill>
                  <a:schemeClr val="tx2"/>
                </a:solidFill>
                <a:cs typeface="Arial"/>
                <a:hlinkClick r:id="rId6">
                  <a:extLst>
                    <a:ext uri="{A12FA001-AC4F-418D-AE19-62706E023703}">
                      <ahyp:hlinkClr xmlns:ahyp="http://schemas.microsoft.com/office/drawing/2018/hyperlinkcolor" val="tx"/>
                    </a:ext>
                  </a:extLst>
                </a:hlinkClick>
              </a:rPr>
              <a:t>cliquez ici</a:t>
            </a:r>
            <a:r>
              <a:rPr lang="fr-FR" sz="2800" b="1">
                <a:solidFill>
                  <a:schemeClr val="tx2"/>
                </a:solidFill>
                <a:cs typeface="Arial"/>
              </a:rPr>
              <a:t> </a:t>
            </a:r>
            <a:r>
              <a:rPr lang="fr-FR" sz="2800">
                <a:solidFill>
                  <a:schemeClr val="bg1"/>
                </a:solidFill>
                <a:cs typeface="Arial"/>
              </a:rPr>
              <a:t>pour recevoir nos derniers insights directement dans votre boîte de réception !</a:t>
            </a:r>
            <a:endParaRPr lang="en-US" sz="2800">
              <a:solidFill>
                <a:schemeClr val="bg1"/>
              </a:solidFill>
              <a:cs typeface="Arial"/>
            </a:endParaRPr>
          </a:p>
        </p:txBody>
      </p:sp>
      <p:sp>
        <p:nvSpPr>
          <p:cNvPr id="8" name="TextBox 7">
            <a:extLst>
              <a:ext uri="{FF2B5EF4-FFF2-40B4-BE49-F238E27FC236}">
                <a16:creationId xmlns:a16="http://schemas.microsoft.com/office/drawing/2014/main" id="{94C41CD5-3E8D-49FF-FE63-E1F534146FB4}"/>
              </a:ext>
            </a:extLst>
          </p:cNvPr>
          <p:cNvSpPr txBox="1"/>
          <p:nvPr/>
        </p:nvSpPr>
        <p:spPr>
          <a:xfrm>
            <a:off x="749167" y="186048"/>
            <a:ext cx="5769329" cy="2554545"/>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fr-FR" sz="3200">
                <a:solidFill>
                  <a:schemeClr val="bg1"/>
                </a:solidFill>
                <a:cs typeface="Arial"/>
              </a:rPr>
              <a:t>Suivez de près les tendances hors domicile et comprenez leur impact sur votre marque et la performance de votre entreprise.</a:t>
            </a:r>
            <a:endParaRPr lang="en-US" sz="3200">
              <a:solidFill>
                <a:schemeClr val="bg1"/>
              </a:solidFill>
              <a:cs typeface="Arial"/>
            </a:endParaRPr>
          </a:p>
        </p:txBody>
      </p:sp>
      <p:sp>
        <p:nvSpPr>
          <p:cNvPr id="6" name="Rectangle: Rounded Corners 5">
            <a:extLst>
              <a:ext uri="{FF2B5EF4-FFF2-40B4-BE49-F238E27FC236}">
                <a16:creationId xmlns:a16="http://schemas.microsoft.com/office/drawing/2014/main" id="{7AF2A08A-0BE1-C995-13DC-BBDED78C54D2}"/>
              </a:ext>
            </a:extLst>
          </p:cNvPr>
          <p:cNvSpPr/>
          <p:nvPr/>
        </p:nvSpPr>
        <p:spPr>
          <a:xfrm>
            <a:off x="963979" y="5314384"/>
            <a:ext cx="5794218" cy="543208"/>
          </a:xfrm>
          <a:prstGeom prst="roundRect">
            <a:avLst>
              <a:gd name="adj" fmla="val 2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spcAft>
                <a:spcPts val="600"/>
              </a:spcAft>
            </a:pPr>
            <a:endParaRPr lang="en-US" sz="1600"/>
          </a:p>
        </p:txBody>
      </p:sp>
      <p:sp>
        <p:nvSpPr>
          <p:cNvPr id="9" name="TextBox 8">
            <a:extLst>
              <a:ext uri="{FF2B5EF4-FFF2-40B4-BE49-F238E27FC236}">
                <a16:creationId xmlns:a16="http://schemas.microsoft.com/office/drawing/2014/main" id="{8639CC22-9DD4-110B-B340-E655C9F5D14F}"/>
              </a:ext>
            </a:extLst>
          </p:cNvPr>
          <p:cNvSpPr txBox="1"/>
          <p:nvPr/>
        </p:nvSpPr>
        <p:spPr>
          <a:xfrm>
            <a:off x="1068315" y="5381031"/>
            <a:ext cx="5513560" cy="40011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it-IT" sz="2000">
                <a:solidFill>
                  <a:schemeClr val="bg1"/>
                </a:solidFill>
              </a:rPr>
              <a:t>Abonnez-vous à </a:t>
            </a:r>
            <a:r>
              <a:rPr lang="it-IT" sz="2000" b="1">
                <a:solidFill>
                  <a:schemeClr val="bg1"/>
                </a:solidFill>
              </a:rPr>
              <a:t>The Measure </a:t>
            </a:r>
            <a:r>
              <a:rPr lang="it-IT" sz="2000">
                <a:solidFill>
                  <a:schemeClr val="bg1"/>
                </a:solidFill>
              </a:rPr>
              <a:t>dès aujourd’hui</a:t>
            </a:r>
            <a:endParaRPr lang="en-US" sz="1400">
              <a:solidFill>
                <a:schemeClr val="bg1"/>
              </a:solidFill>
            </a:endParaRPr>
          </a:p>
        </p:txBody>
      </p:sp>
    </p:spTree>
    <p:extLst>
      <p:ext uri="{BB962C8B-B14F-4D97-AF65-F5344CB8AC3E}">
        <p14:creationId xmlns:p14="http://schemas.microsoft.com/office/powerpoint/2010/main" val="72725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wearing glasses and a blue sweater&#10;&#10;AI-generated content may be incorrect.">
            <a:extLst>
              <a:ext uri="{FF2B5EF4-FFF2-40B4-BE49-F238E27FC236}">
                <a16:creationId xmlns:a16="http://schemas.microsoft.com/office/drawing/2014/main" id="{0F85E5FF-F423-2089-7C57-B47E61F2E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294" y="4910390"/>
            <a:ext cx="1392029" cy="1392029"/>
          </a:xfrm>
          <a:prstGeom prst="rect">
            <a:avLst/>
          </a:prstGeom>
        </p:spPr>
      </p:pic>
      <p:pic>
        <p:nvPicPr>
          <p:cNvPr id="7" name="Picture Placeholder 19" descr="A person in a suit&#10;&#10;Description automatically generated">
            <a:extLst>
              <a:ext uri="{FF2B5EF4-FFF2-40B4-BE49-F238E27FC236}">
                <a16:creationId xmlns:a16="http://schemas.microsoft.com/office/drawing/2014/main" id="{370D9638-F085-FDB7-4DDA-4ACAF21BEB2B}"/>
              </a:ext>
            </a:extLst>
          </p:cNvPr>
          <p:cNvPicPr>
            <a:picLocks noChangeAspect="1"/>
          </p:cNvPicPr>
          <p:nvPr/>
        </p:nvPicPr>
        <p:blipFill>
          <a:blip r:embed="rId3">
            <a:extLst>
              <a:ext uri="{28A0092B-C50C-407E-A947-70E740481C1C}">
                <a14:useLocalDpi xmlns:a14="http://schemas.microsoft.com/office/drawing/2010/main" val="0"/>
              </a:ext>
            </a:extLst>
          </a:blip>
          <a:srcRect l="1284" t="2145" r="1124" b="2032"/>
          <a:stretch/>
        </p:blipFill>
        <p:spPr>
          <a:xfrm>
            <a:off x="5093493" y="526257"/>
            <a:ext cx="1245633" cy="1250156"/>
          </a:xfrm>
          <a:prstGeom prst="ellipse">
            <a:avLst/>
          </a:prstGeom>
          <a:solidFill>
            <a:schemeClr val="bg1"/>
          </a:solidFill>
          <a:ln>
            <a:noFill/>
          </a:ln>
        </p:spPr>
      </p:pic>
      <p:sp>
        <p:nvSpPr>
          <p:cNvPr id="4" name="Text Placeholder 3">
            <a:extLst>
              <a:ext uri="{FF2B5EF4-FFF2-40B4-BE49-F238E27FC236}">
                <a16:creationId xmlns:a16="http://schemas.microsoft.com/office/drawing/2014/main" id="{309DFD12-8DCD-4C7A-43CA-3CD155873C88}"/>
              </a:ext>
            </a:extLst>
          </p:cNvPr>
          <p:cNvSpPr>
            <a:spLocks noGrp="1"/>
          </p:cNvSpPr>
          <p:nvPr>
            <p:ph type="body" sz="quarter" idx="14"/>
          </p:nvPr>
        </p:nvSpPr>
        <p:spPr>
          <a:xfrm>
            <a:off x="6796725" y="565421"/>
            <a:ext cx="2820317" cy="388155"/>
          </a:xfrm>
        </p:spPr>
        <p:txBody>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JULIEN VEYRON</a:t>
            </a:r>
          </a:p>
        </p:txBody>
      </p:sp>
      <p:sp>
        <p:nvSpPr>
          <p:cNvPr id="5" name="Text Placeholder 4">
            <a:extLst>
              <a:ext uri="{FF2B5EF4-FFF2-40B4-BE49-F238E27FC236}">
                <a16:creationId xmlns:a16="http://schemas.microsoft.com/office/drawing/2014/main" id="{D32AE755-ADC5-CAC2-9A38-75916943C40B}"/>
              </a:ext>
            </a:extLst>
          </p:cNvPr>
          <p:cNvSpPr>
            <a:spLocks noGrp="1"/>
          </p:cNvSpPr>
          <p:nvPr>
            <p:ph type="body" sz="quarter" idx="15"/>
          </p:nvPr>
        </p:nvSpPr>
        <p:spPr>
          <a:xfrm>
            <a:off x="6796725" y="889476"/>
            <a:ext cx="3469905" cy="364003"/>
          </a:xfrm>
        </p:spPr>
        <p:txBody>
          <a:bodyPr/>
          <a:lstStyle/>
          <a:p>
            <a:r>
              <a:rPr lang="en-GB"/>
              <a:t>Client Solutions Director - France </a:t>
            </a:r>
          </a:p>
        </p:txBody>
      </p:sp>
      <p:sp>
        <p:nvSpPr>
          <p:cNvPr id="6" name="Text Placeholder 5">
            <a:extLst>
              <a:ext uri="{FF2B5EF4-FFF2-40B4-BE49-F238E27FC236}">
                <a16:creationId xmlns:a16="http://schemas.microsoft.com/office/drawing/2014/main" id="{AD5F228F-8D4B-7E44-A89F-1510E5FE3E71}"/>
              </a:ext>
            </a:extLst>
          </p:cNvPr>
          <p:cNvSpPr>
            <a:spLocks noGrp="1"/>
          </p:cNvSpPr>
          <p:nvPr>
            <p:ph type="body" sz="quarter" idx="16"/>
          </p:nvPr>
        </p:nvSpPr>
        <p:spPr>
          <a:xfrm>
            <a:off x="6796725" y="1201556"/>
            <a:ext cx="3619499" cy="388155"/>
          </a:xfrm>
        </p:spPr>
        <p:txBody>
          <a:bodyPr/>
          <a:lstStyle/>
          <a:p>
            <a:r>
              <a:rPr lang="fr-FR">
                <a:latin typeface="HK Grotesk"/>
              </a:rPr>
              <a:t>Julien.veyron@nielseniq.com</a:t>
            </a:r>
          </a:p>
        </p:txBody>
      </p:sp>
      <p:sp>
        <p:nvSpPr>
          <p:cNvPr id="12" name="Text Placeholder 11">
            <a:extLst>
              <a:ext uri="{FF2B5EF4-FFF2-40B4-BE49-F238E27FC236}">
                <a16:creationId xmlns:a16="http://schemas.microsoft.com/office/drawing/2014/main" id="{00AF868C-69E9-CF40-21C3-F79C916306EE}"/>
              </a:ext>
            </a:extLst>
          </p:cNvPr>
          <p:cNvSpPr>
            <a:spLocks noGrp="1"/>
          </p:cNvSpPr>
          <p:nvPr>
            <p:ph type="body" sz="quarter" idx="17"/>
          </p:nvPr>
        </p:nvSpPr>
        <p:spPr>
          <a:xfrm>
            <a:off x="6796725" y="3561107"/>
            <a:ext cx="2820317" cy="388155"/>
          </a:xfrm>
        </p:spPr>
        <p:txBody>
          <a:bodyPr/>
          <a:lstStyle/>
          <a:p>
            <a:r>
              <a:rPr lang="en-GB"/>
              <a:t>STEPHEN WANN</a:t>
            </a:r>
          </a:p>
        </p:txBody>
      </p:sp>
      <p:sp>
        <p:nvSpPr>
          <p:cNvPr id="13" name="Text Placeholder 12">
            <a:extLst>
              <a:ext uri="{FF2B5EF4-FFF2-40B4-BE49-F238E27FC236}">
                <a16:creationId xmlns:a16="http://schemas.microsoft.com/office/drawing/2014/main" id="{4CDD0AC4-43EC-CFE9-B519-D9E1E05D766C}"/>
              </a:ext>
            </a:extLst>
          </p:cNvPr>
          <p:cNvSpPr>
            <a:spLocks noGrp="1"/>
          </p:cNvSpPr>
          <p:nvPr>
            <p:ph type="body" sz="quarter" idx="18"/>
          </p:nvPr>
        </p:nvSpPr>
        <p:spPr>
          <a:xfrm>
            <a:off x="6796725" y="3904853"/>
            <a:ext cx="4424143" cy="364003"/>
          </a:xfrm>
        </p:spPr>
        <p:txBody>
          <a:bodyPr/>
          <a:lstStyle/>
          <a:p>
            <a:r>
              <a:rPr lang="en-GB"/>
              <a:t>Client Director - EMEA</a:t>
            </a:r>
          </a:p>
          <a:p>
            <a:endParaRPr lang="en-GB"/>
          </a:p>
        </p:txBody>
      </p:sp>
      <p:sp>
        <p:nvSpPr>
          <p:cNvPr id="14" name="Text Placeholder 13">
            <a:extLst>
              <a:ext uri="{FF2B5EF4-FFF2-40B4-BE49-F238E27FC236}">
                <a16:creationId xmlns:a16="http://schemas.microsoft.com/office/drawing/2014/main" id="{88C17AA7-FC1E-C1EF-5DBF-8FE6EFBEEB53}"/>
              </a:ext>
            </a:extLst>
          </p:cNvPr>
          <p:cNvSpPr>
            <a:spLocks noGrp="1"/>
          </p:cNvSpPr>
          <p:nvPr>
            <p:ph type="body" sz="quarter" idx="19"/>
          </p:nvPr>
        </p:nvSpPr>
        <p:spPr>
          <a:xfrm>
            <a:off x="6711664" y="4220404"/>
            <a:ext cx="3619499" cy="388155"/>
          </a:xfrm>
        </p:spPr>
        <p:txBody>
          <a:bodyPr lIns="91440" tIns="45720" rIns="91440" bIns="45720" anchor="t"/>
          <a:lstStyle/>
          <a:p>
            <a:r>
              <a:rPr lang="fr-FR"/>
              <a:t>Stephen.wann@nielseniq.com</a:t>
            </a:r>
          </a:p>
        </p:txBody>
      </p:sp>
      <p:sp>
        <p:nvSpPr>
          <p:cNvPr id="15" name="Rectangle 14">
            <a:extLst>
              <a:ext uri="{FF2B5EF4-FFF2-40B4-BE49-F238E27FC236}">
                <a16:creationId xmlns:a16="http://schemas.microsoft.com/office/drawing/2014/main" id="{BBA944F0-9BEF-11DC-3A59-9FD15582D58E}"/>
              </a:ext>
            </a:extLst>
          </p:cNvPr>
          <p:cNvSpPr/>
          <p:nvPr/>
        </p:nvSpPr>
        <p:spPr>
          <a:xfrm>
            <a:off x="0" y="0"/>
            <a:ext cx="4300396"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FE8206D3-74E1-64C1-6744-4379C0D09A11}"/>
              </a:ext>
            </a:extLst>
          </p:cNvPr>
          <p:cNvSpPr txBox="1"/>
          <p:nvPr/>
        </p:nvSpPr>
        <p:spPr>
          <a:xfrm>
            <a:off x="298307" y="1061293"/>
            <a:ext cx="3916854" cy="4031873"/>
          </a:xfrm>
          <a:prstGeom prst="rect">
            <a:avLst/>
          </a:prstGeom>
          <a:noFill/>
        </p:spPr>
        <p:txBody>
          <a:bodyPr wrap="square" lIns="91440" tIns="45720" rIns="91440" bIns="45720" rtlCol="0" anchor="t">
            <a:spAutoFit/>
          </a:bodyPr>
          <a:lstStyle/>
          <a:p>
            <a:r>
              <a:rPr lang="fr-FR" sz="3200"/>
              <a:t>Pour plus d'informations sur la façon dont CGA by </a:t>
            </a:r>
            <a:r>
              <a:rPr lang="fr-FR" sz="3200" err="1"/>
              <a:t>NielsenIQ</a:t>
            </a:r>
            <a:r>
              <a:rPr lang="fr-FR" sz="3200"/>
              <a:t> peut vous aider à se développer sur le hors domicile, contactez-nous : </a:t>
            </a:r>
            <a:endParaRPr lang="en-GB" sz="3200"/>
          </a:p>
        </p:txBody>
      </p:sp>
      <p:sp>
        <p:nvSpPr>
          <p:cNvPr id="2" name="TextBox 1">
            <a:extLst>
              <a:ext uri="{FF2B5EF4-FFF2-40B4-BE49-F238E27FC236}">
                <a16:creationId xmlns:a16="http://schemas.microsoft.com/office/drawing/2014/main" id="{D365C452-3A2E-44A6-538F-90CA1016D9AB}"/>
              </a:ext>
            </a:extLst>
          </p:cNvPr>
          <p:cNvSpPr txBox="1"/>
          <p:nvPr/>
        </p:nvSpPr>
        <p:spPr>
          <a:xfrm>
            <a:off x="747132" y="6209871"/>
            <a:ext cx="3468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Pour </a:t>
            </a:r>
            <a:r>
              <a:rPr lang="en-US" sz="1400" err="1"/>
              <a:t>recevoir</a:t>
            </a:r>
            <a:r>
              <a:rPr lang="en-US" sz="1400"/>
              <a:t> les </a:t>
            </a:r>
            <a:r>
              <a:rPr lang="en-US" sz="1400" err="1"/>
              <a:t>actualités</a:t>
            </a:r>
            <a:r>
              <a:rPr lang="en-US" sz="1400"/>
              <a:t> et insights du CHR français, </a:t>
            </a:r>
            <a:r>
              <a:rPr lang="en-GB" sz="1400" err="1">
                <a:hlinkClick r:id="rId4"/>
              </a:rPr>
              <a:t>cliquez</a:t>
            </a:r>
            <a:r>
              <a:rPr lang="en-GB" sz="1400">
                <a:hlinkClick r:id="rId4"/>
              </a:rPr>
              <a:t> </a:t>
            </a:r>
            <a:r>
              <a:rPr lang="en-GB" sz="1400" err="1">
                <a:hlinkClick r:id="rId4"/>
              </a:rPr>
              <a:t>ici</a:t>
            </a:r>
            <a:r>
              <a:rPr lang="en-GB" sz="1400">
                <a:hlinkClick r:id="rId4"/>
              </a:rPr>
              <a:t> </a:t>
            </a:r>
            <a:endParaRPr lang="en-US" sz="1400"/>
          </a:p>
        </p:txBody>
      </p:sp>
      <p:pic>
        <p:nvPicPr>
          <p:cNvPr id="3" name="Picture 2" descr="A white square with a black and white logo&#10;&#10;Description automatically generated">
            <a:extLst>
              <a:ext uri="{FF2B5EF4-FFF2-40B4-BE49-F238E27FC236}">
                <a16:creationId xmlns:a16="http://schemas.microsoft.com/office/drawing/2014/main" id="{1BFCCC94-695B-7C9B-6C51-8A725E5E8016}"/>
              </a:ext>
            </a:extLst>
          </p:cNvPr>
          <p:cNvPicPr>
            <a:picLocks noChangeAspect="1"/>
          </p:cNvPicPr>
          <p:nvPr/>
        </p:nvPicPr>
        <p:blipFill>
          <a:blip r:embed="rId5"/>
          <a:stretch>
            <a:fillRect/>
          </a:stretch>
        </p:blipFill>
        <p:spPr>
          <a:xfrm>
            <a:off x="-59039" y="5999356"/>
            <a:ext cx="945125" cy="945996"/>
          </a:xfrm>
          <a:prstGeom prst="rect">
            <a:avLst/>
          </a:prstGeom>
        </p:spPr>
      </p:pic>
      <p:pic>
        <p:nvPicPr>
          <p:cNvPr id="10" name="Picture Placeholder 21" descr="A person with glasses and beard&#10;&#10;Description automatically generated">
            <a:extLst>
              <a:ext uri="{FF2B5EF4-FFF2-40B4-BE49-F238E27FC236}">
                <a16:creationId xmlns:a16="http://schemas.microsoft.com/office/drawing/2014/main" id="{28FF9052-9CE6-971F-92EA-B489C6D89B8B}"/>
              </a:ext>
            </a:extLst>
          </p:cNvPr>
          <p:cNvPicPr>
            <a:picLocks noChangeAspect="1"/>
          </p:cNvPicPr>
          <p:nvPr/>
        </p:nvPicPr>
        <p:blipFill>
          <a:blip r:embed="rId6">
            <a:extLst>
              <a:ext uri="{28A0092B-C50C-407E-A947-70E740481C1C}">
                <a14:useLocalDpi xmlns:a14="http://schemas.microsoft.com/office/drawing/2010/main" val="0"/>
              </a:ext>
            </a:extLst>
          </a:blip>
          <a:srcRect t="1115" b="1115"/>
          <a:stretch>
            <a:fillRect/>
          </a:stretch>
        </p:blipFill>
        <p:spPr>
          <a:xfrm>
            <a:off x="5077124" y="3449085"/>
            <a:ext cx="1276350" cy="1275541"/>
          </a:xfrm>
          <a:prstGeom prst="ellipse">
            <a:avLst/>
          </a:prstGeom>
          <a:solidFill>
            <a:schemeClr val="bg1"/>
          </a:solidFill>
        </p:spPr>
      </p:pic>
      <p:sp>
        <p:nvSpPr>
          <p:cNvPr id="8" name="Text Placeholder 3">
            <a:extLst>
              <a:ext uri="{FF2B5EF4-FFF2-40B4-BE49-F238E27FC236}">
                <a16:creationId xmlns:a16="http://schemas.microsoft.com/office/drawing/2014/main" id="{A06AA28A-EFEA-C4C6-AD33-86423BCA578E}"/>
              </a:ext>
            </a:extLst>
          </p:cNvPr>
          <p:cNvSpPr txBox="1">
            <a:spLocks/>
          </p:cNvSpPr>
          <p:nvPr/>
        </p:nvSpPr>
        <p:spPr>
          <a:xfrm>
            <a:off x="6732930" y="2108177"/>
            <a:ext cx="2820317" cy="388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a:t>CHLOÉ RENCKERT</a:t>
            </a:r>
          </a:p>
        </p:txBody>
      </p:sp>
      <p:sp>
        <p:nvSpPr>
          <p:cNvPr id="9" name="Text Placeholder 4">
            <a:extLst>
              <a:ext uri="{FF2B5EF4-FFF2-40B4-BE49-F238E27FC236}">
                <a16:creationId xmlns:a16="http://schemas.microsoft.com/office/drawing/2014/main" id="{20399C44-BD05-5A48-1339-ED94BC23ECDC}"/>
              </a:ext>
            </a:extLst>
          </p:cNvPr>
          <p:cNvSpPr txBox="1">
            <a:spLocks/>
          </p:cNvSpPr>
          <p:nvPr/>
        </p:nvSpPr>
        <p:spPr>
          <a:xfrm>
            <a:off x="6732930" y="2432232"/>
            <a:ext cx="4258920" cy="36400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err="1"/>
              <a:t>Consultante</a:t>
            </a:r>
            <a:r>
              <a:rPr lang="en-GB"/>
              <a:t> </a:t>
            </a:r>
            <a:r>
              <a:rPr lang="en-GB" err="1"/>
              <a:t>analytique</a:t>
            </a:r>
            <a:r>
              <a:rPr lang="en-GB"/>
              <a:t> - France</a:t>
            </a:r>
          </a:p>
        </p:txBody>
      </p:sp>
      <p:sp>
        <p:nvSpPr>
          <p:cNvPr id="11" name="Text Placeholder 5">
            <a:extLst>
              <a:ext uri="{FF2B5EF4-FFF2-40B4-BE49-F238E27FC236}">
                <a16:creationId xmlns:a16="http://schemas.microsoft.com/office/drawing/2014/main" id="{3213C7AD-322D-063E-486D-6EC3F8BA9480}"/>
              </a:ext>
            </a:extLst>
          </p:cNvPr>
          <p:cNvSpPr txBox="1">
            <a:spLocks/>
          </p:cNvSpPr>
          <p:nvPr/>
        </p:nvSpPr>
        <p:spPr>
          <a:xfrm>
            <a:off x="6732930" y="2744312"/>
            <a:ext cx="3619499" cy="388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HK Grotesk"/>
              </a:rPr>
              <a:t>Chloe.renckert@nielseniq.com</a:t>
            </a:r>
          </a:p>
        </p:txBody>
      </p:sp>
      <p:grpSp>
        <p:nvGrpSpPr>
          <p:cNvPr id="16" name="Group 15">
            <a:extLst>
              <a:ext uri="{FF2B5EF4-FFF2-40B4-BE49-F238E27FC236}">
                <a16:creationId xmlns:a16="http://schemas.microsoft.com/office/drawing/2014/main" id="{D87BBD11-9258-AFBD-8617-CD0BEA9A7523}"/>
              </a:ext>
            </a:extLst>
          </p:cNvPr>
          <p:cNvGrpSpPr/>
          <p:nvPr/>
        </p:nvGrpSpPr>
        <p:grpSpPr>
          <a:xfrm>
            <a:off x="5071533" y="2002368"/>
            <a:ext cx="1260474" cy="1260474"/>
            <a:chOff x="5067300" y="1911351"/>
            <a:chExt cx="1260474" cy="1260474"/>
          </a:xfrm>
        </p:grpSpPr>
        <p:sp>
          <p:nvSpPr>
            <p:cNvPr id="17" name="Oval 16">
              <a:extLst>
                <a:ext uri="{FF2B5EF4-FFF2-40B4-BE49-F238E27FC236}">
                  <a16:creationId xmlns:a16="http://schemas.microsoft.com/office/drawing/2014/main" id="{73D611AE-E801-0B4E-738F-8548C78F8F59}"/>
                </a:ext>
              </a:extLst>
            </p:cNvPr>
            <p:cNvSpPr/>
            <p:nvPr/>
          </p:nvSpPr>
          <p:spPr>
            <a:xfrm>
              <a:off x="5067301" y="1914524"/>
              <a:ext cx="1257301" cy="12573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ith her arms crossed&#10;&#10;Description automatically generated">
              <a:extLst>
                <a:ext uri="{FF2B5EF4-FFF2-40B4-BE49-F238E27FC236}">
                  <a16:creationId xmlns:a16="http://schemas.microsoft.com/office/drawing/2014/main" id="{6FB68F63-AC34-387C-CDFF-23144DBBBF19}"/>
                </a:ext>
              </a:extLst>
            </p:cNvPr>
            <p:cNvPicPr>
              <a:picLocks noChangeAspect="1"/>
            </p:cNvPicPr>
            <p:nvPr/>
          </p:nvPicPr>
          <p:blipFill rotWithShape="1">
            <a:blip r:embed="rId7">
              <a:extLst>
                <a:ext uri="{28A0092B-C50C-407E-A947-70E740481C1C}">
                  <a14:useLocalDpi xmlns:a14="http://schemas.microsoft.com/office/drawing/2010/main" val="0"/>
                </a:ext>
              </a:extLst>
            </a:blip>
            <a:srcRect l="15348" t="603" r="5718" b="20463"/>
            <a:stretch/>
          </p:blipFill>
          <p:spPr>
            <a:xfrm>
              <a:off x="5067300" y="1911351"/>
              <a:ext cx="1260474" cy="1260474"/>
            </a:xfrm>
            <a:prstGeom prst="ellipse">
              <a:avLst/>
            </a:prstGeom>
            <a:solidFill>
              <a:schemeClr val="accent3"/>
            </a:solidFill>
            <a:ln>
              <a:noFill/>
            </a:ln>
          </p:spPr>
        </p:pic>
      </p:grpSp>
      <p:sp>
        <p:nvSpPr>
          <p:cNvPr id="21" name="Text Placeholder 3">
            <a:extLst>
              <a:ext uri="{FF2B5EF4-FFF2-40B4-BE49-F238E27FC236}">
                <a16:creationId xmlns:a16="http://schemas.microsoft.com/office/drawing/2014/main" id="{F4635E4F-BA06-9895-4863-6B6DA377DB28}"/>
              </a:ext>
            </a:extLst>
          </p:cNvPr>
          <p:cNvSpPr txBox="1">
            <a:spLocks/>
          </p:cNvSpPr>
          <p:nvPr/>
        </p:nvSpPr>
        <p:spPr>
          <a:xfrm>
            <a:off x="6732930" y="5123522"/>
            <a:ext cx="2820317" cy="388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Arial" panose="020B0604020202020204" pitchFamily="34" charset="0"/>
              </a:rPr>
              <a:t>ANDREW PETROU</a:t>
            </a:r>
          </a:p>
        </p:txBody>
      </p:sp>
      <p:sp>
        <p:nvSpPr>
          <p:cNvPr id="23" name="Text Placeholder 4">
            <a:extLst>
              <a:ext uri="{FF2B5EF4-FFF2-40B4-BE49-F238E27FC236}">
                <a16:creationId xmlns:a16="http://schemas.microsoft.com/office/drawing/2014/main" id="{B36E42B7-EEA2-7E31-A329-85562A81A90A}"/>
              </a:ext>
            </a:extLst>
          </p:cNvPr>
          <p:cNvSpPr txBox="1">
            <a:spLocks/>
          </p:cNvSpPr>
          <p:nvPr/>
        </p:nvSpPr>
        <p:spPr>
          <a:xfrm>
            <a:off x="6711664" y="5502098"/>
            <a:ext cx="3772038" cy="271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a:effectLst/>
                <a:latin typeface="Arial" panose="020B0604020202020204" pitchFamily="34" charset="0"/>
              </a:rPr>
              <a:t>Senior Consumer Research Executive</a:t>
            </a:r>
            <a:endParaRPr lang="en-GB">
              <a:latin typeface="Arial" panose="020B0604020202020204" pitchFamily="34" charset="0"/>
            </a:endParaRPr>
          </a:p>
        </p:txBody>
      </p:sp>
      <p:sp>
        <p:nvSpPr>
          <p:cNvPr id="25" name="Text Placeholder 5">
            <a:extLst>
              <a:ext uri="{FF2B5EF4-FFF2-40B4-BE49-F238E27FC236}">
                <a16:creationId xmlns:a16="http://schemas.microsoft.com/office/drawing/2014/main" id="{BF971C67-54DB-6ABE-EBCB-B7DA9A523ECE}"/>
              </a:ext>
            </a:extLst>
          </p:cNvPr>
          <p:cNvSpPr txBox="1">
            <a:spLocks/>
          </p:cNvSpPr>
          <p:nvPr/>
        </p:nvSpPr>
        <p:spPr>
          <a:xfrm>
            <a:off x="6732930" y="5813992"/>
            <a:ext cx="3619499" cy="388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panose="020B0604020202020204" pitchFamily="34" charset="0"/>
              </a:rPr>
              <a:t>Andrew.petrou@nielseniq.com</a:t>
            </a:r>
          </a:p>
        </p:txBody>
      </p:sp>
      <p:pic>
        <p:nvPicPr>
          <p:cNvPr id="26" name="Picture 25" descr="A person with a beard and mustache&#10;&#10;AI-generated content may be incorrect.">
            <a:extLst>
              <a:ext uri="{FF2B5EF4-FFF2-40B4-BE49-F238E27FC236}">
                <a16:creationId xmlns:a16="http://schemas.microsoft.com/office/drawing/2014/main" id="{E42B571D-48B1-16B5-3A2C-B6590C61696D}"/>
              </a:ext>
            </a:extLst>
          </p:cNvPr>
          <p:cNvPicPr>
            <a:picLocks noChangeAspect="1"/>
          </p:cNvPicPr>
          <p:nvPr/>
        </p:nvPicPr>
        <p:blipFill>
          <a:blip r:embed="rId8">
            <a:extLst>
              <a:ext uri="{28A0092B-C50C-407E-A947-70E740481C1C}">
                <a14:useLocalDpi xmlns:a14="http://schemas.microsoft.com/office/drawing/2010/main" val="0"/>
              </a:ext>
            </a:extLst>
          </a:blip>
          <a:srcRect l="13110" t="13260" r="11721" b="14799"/>
          <a:stretch/>
        </p:blipFill>
        <p:spPr>
          <a:xfrm>
            <a:off x="5047528" y="4901950"/>
            <a:ext cx="1409285" cy="1365998"/>
          </a:xfrm>
          <a:prstGeom prst="rect">
            <a:avLst/>
          </a:prstGeom>
        </p:spPr>
      </p:pic>
    </p:spTree>
    <p:extLst>
      <p:ext uri="{BB962C8B-B14F-4D97-AF65-F5344CB8AC3E}">
        <p14:creationId xmlns:p14="http://schemas.microsoft.com/office/powerpoint/2010/main" val="265188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E18ED3-2F15-B90A-ED1B-F279AE3429C3}"/>
              </a:ext>
            </a:extLst>
          </p:cNvPr>
          <p:cNvSpPr>
            <a:spLocks noGrp="1"/>
          </p:cNvSpPr>
          <p:nvPr>
            <p:ph type="body" sz="quarter" idx="11"/>
          </p:nvPr>
        </p:nvSpPr>
        <p:spPr>
          <a:xfrm>
            <a:off x="4328853" y="468430"/>
            <a:ext cx="7612688" cy="633843"/>
          </a:xfrm>
        </p:spPr>
        <p:txBody>
          <a:bodyPr/>
          <a:lstStyle/>
          <a:p>
            <a:pPr algn="ctr"/>
            <a:r>
              <a:rPr lang="en-US" sz="3600" dirty="0">
                <a:solidFill>
                  <a:srgbClr val="171F32"/>
                </a:solidFill>
                <a:latin typeface="Arial" panose="020B0604020202020204" pitchFamily="34" charset="0"/>
                <a:ea typeface="+mj-ea"/>
                <a:cs typeface="+mj-cs"/>
              </a:rPr>
              <a:t>RAPPORT MENSUEL « PULSE » de CGA by </a:t>
            </a:r>
            <a:r>
              <a:rPr lang="en-US" sz="3600" dirty="0" err="1">
                <a:solidFill>
                  <a:srgbClr val="171F32"/>
                </a:solidFill>
                <a:latin typeface="Arial" panose="020B0604020202020204" pitchFamily="34" charset="0"/>
                <a:ea typeface="+mj-ea"/>
                <a:cs typeface="+mj-cs"/>
              </a:rPr>
              <a:t>NielsenIQ</a:t>
            </a:r>
            <a:endParaRPr lang="en-GB" dirty="0">
              <a:latin typeface="Arial" panose="020B0604020202020204" pitchFamily="34" charset="0"/>
            </a:endParaRPr>
          </a:p>
        </p:txBody>
      </p:sp>
      <p:pic>
        <p:nvPicPr>
          <p:cNvPr id="3" name="Picture Placeholder 2" descr="Two glasses of drinks on a table&#10;&#10;Description automatically generated">
            <a:extLst>
              <a:ext uri="{FF2B5EF4-FFF2-40B4-BE49-F238E27FC236}">
                <a16:creationId xmlns:a16="http://schemas.microsoft.com/office/drawing/2014/main" id="{5847CB59-98EC-0086-2245-38D4EC538A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50" r="6250"/>
          <a:stretch/>
        </p:blipFill>
        <p:spPr>
          <a:xfrm>
            <a:off x="-85859" y="0"/>
            <a:ext cx="4000500" cy="6858000"/>
          </a:xfrm>
        </p:spPr>
      </p:pic>
      <p:sp>
        <p:nvSpPr>
          <p:cNvPr id="2" name="Content Placeholder 6">
            <a:extLst>
              <a:ext uri="{FF2B5EF4-FFF2-40B4-BE49-F238E27FC236}">
                <a16:creationId xmlns:a16="http://schemas.microsoft.com/office/drawing/2014/main" id="{0E2A0C91-F6EA-2154-02BE-818D7FA71E4B}"/>
              </a:ext>
            </a:extLst>
          </p:cNvPr>
          <p:cNvSpPr txBox="1">
            <a:spLocks/>
          </p:cNvSpPr>
          <p:nvPr/>
        </p:nvSpPr>
        <p:spPr>
          <a:xfrm>
            <a:off x="4328855" y="1903315"/>
            <a:ext cx="7612686" cy="4486255"/>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HK Grotes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HK Grotes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K Grotes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base" latinLnBrk="0" hangingPunct="1">
              <a:lnSpc>
                <a:spcPct val="90000"/>
              </a:lnSpc>
              <a:spcBef>
                <a:spcPts val="1000"/>
              </a:spcBef>
              <a:spcAft>
                <a:spcPts val="600"/>
              </a:spcAft>
              <a:buClrTx/>
              <a:buSzPct val="111000"/>
              <a:tabLst/>
              <a:defRPr/>
            </a:pPr>
            <a:r>
              <a:rPr lang="fr-FR" sz="1400" dirty="0">
                <a:solidFill>
                  <a:srgbClr val="414041"/>
                </a:solidFill>
                <a:latin typeface="Arial" panose="020B0604020202020204" pitchFamily="34" charset="0"/>
              </a:rPr>
              <a:t>Ce rapport mensuel concernant les habitudes de consommation dans les établissements CHR se veut une « prise de température » rapide du circuit et des consommateurs qui fréquentent les bars et les restaurants en France.  </a:t>
            </a:r>
          </a:p>
          <a:p>
            <a:pPr algn="just" fontAlgn="base"/>
            <a:r>
              <a:rPr lang="fr-FR" sz="1400" dirty="0">
                <a:solidFill>
                  <a:srgbClr val="414041"/>
                </a:solidFill>
                <a:latin typeface="Arial" panose="020B0604020202020204" pitchFamily="34" charset="0"/>
              </a:rPr>
              <a:t>Cette étude examine le comportement des consommateurs en CHR au cours du mois écoulé et évalue leurs intentions de visite pour le mois à venir.</a:t>
            </a:r>
          </a:p>
          <a:p>
            <a:pPr algn="just" fontAlgn="base"/>
            <a:endParaRPr lang="fr-FR" sz="600" dirty="0">
              <a:solidFill>
                <a:srgbClr val="414041"/>
              </a:solidFill>
              <a:latin typeface="Arial" panose="020B0604020202020204" pitchFamily="34" charset="0"/>
            </a:endParaRPr>
          </a:p>
          <a:p>
            <a:pPr algn="just" fontAlgn="base"/>
            <a:r>
              <a:rPr lang="fr-FR" sz="1400" dirty="0">
                <a:solidFill>
                  <a:srgbClr val="414041"/>
                </a:solidFill>
                <a:latin typeface="Arial" panose="020B0604020202020204" pitchFamily="34" charset="0"/>
              </a:rPr>
              <a:t>Dans d'autres pays, ce suivi mensuel est devenu un outil incontournable pour les fournisseurs de boissons et les entreprises intéressées par le circuit CHR.</a:t>
            </a:r>
          </a:p>
          <a:p>
            <a:pPr algn="just" fontAlgn="base"/>
            <a:endParaRPr lang="fr-FR" sz="600" dirty="0">
              <a:solidFill>
                <a:srgbClr val="414041"/>
              </a:solidFill>
              <a:latin typeface="Arial" panose="020B0604020202020204" pitchFamily="34" charset="0"/>
            </a:endParaRPr>
          </a:p>
          <a:p>
            <a:pPr algn="just" fontAlgn="base"/>
            <a:r>
              <a:rPr lang="fr-FR" sz="1400" dirty="0">
                <a:solidFill>
                  <a:srgbClr val="414041"/>
                </a:solidFill>
                <a:latin typeface="Arial" panose="020B0604020202020204" pitchFamily="34" charset="0"/>
              </a:rPr>
              <a:t>Ces mises à jour mensuelles permettent aux acteurs du secteur de rester au plus près des intentions et comportements des consommateurs vis-à-vis de notre précieux canal CHR.</a:t>
            </a:r>
          </a:p>
          <a:p>
            <a:pPr algn="just" fontAlgn="base"/>
            <a:endParaRPr lang="fr-FR" sz="600" dirty="0">
              <a:solidFill>
                <a:srgbClr val="414041"/>
              </a:solidFill>
              <a:latin typeface="Arial" panose="020B0604020202020204" pitchFamily="34" charset="0"/>
            </a:endParaRPr>
          </a:p>
          <a:p>
            <a:pPr algn="just" fontAlgn="base"/>
            <a:r>
              <a:rPr lang="fr-FR" sz="1400" dirty="0">
                <a:solidFill>
                  <a:srgbClr val="414041"/>
                </a:solidFill>
                <a:latin typeface="Arial" panose="020B0604020202020204" pitchFamily="34" charset="0"/>
              </a:rPr>
              <a:t>Pour cette édition d’avril 2025, 752 consommateurs âgés de 18 ans et plus ont été interrogés entre le 16 et le 24 avril 2025. Ces répondants, répartis dans toutes les régions françaises, fréquentent habituellement les établissements CHR au moins une fois tous les trois mois.</a:t>
            </a:r>
            <a:endParaRPr lang="en-US" sz="1400" dirty="0">
              <a:solidFill>
                <a:srgbClr val="414041"/>
              </a:solidFill>
              <a:latin typeface="Arial" panose="020B0604020202020204" pitchFamily="34" charset="0"/>
            </a:endParaRPr>
          </a:p>
        </p:txBody>
      </p:sp>
    </p:spTree>
    <p:extLst>
      <p:ext uri="{BB962C8B-B14F-4D97-AF65-F5344CB8AC3E}">
        <p14:creationId xmlns:p14="http://schemas.microsoft.com/office/powerpoint/2010/main" val="10995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bar with shelves and lights&#10;&#10;Description automatically generated">
            <a:extLst>
              <a:ext uri="{FF2B5EF4-FFF2-40B4-BE49-F238E27FC236}">
                <a16:creationId xmlns:a16="http://schemas.microsoft.com/office/drawing/2014/main" id="{25152E4D-0CD2-270C-3F9E-F79711B9900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63" b="63"/>
          <a:stretch/>
        </p:blipFill>
        <p:spPr/>
      </p:pic>
      <p:sp>
        <p:nvSpPr>
          <p:cNvPr id="12" name="Text Placeholder 11">
            <a:extLst>
              <a:ext uri="{FF2B5EF4-FFF2-40B4-BE49-F238E27FC236}">
                <a16:creationId xmlns:a16="http://schemas.microsoft.com/office/drawing/2014/main" id="{5480B308-3D6F-2C11-2070-862FD7C34580}"/>
              </a:ext>
            </a:extLst>
          </p:cNvPr>
          <p:cNvSpPr>
            <a:spLocks noGrp="1"/>
          </p:cNvSpPr>
          <p:nvPr>
            <p:ph type="body" sz="quarter" idx="14"/>
          </p:nvPr>
        </p:nvSpPr>
        <p:spPr>
          <a:noFill/>
        </p:spPr>
        <p:txBody>
          <a:bodyPr/>
          <a:lstStyle/>
          <a:p>
            <a:pPr algn="ctr">
              <a:spcAft>
                <a:spcPts val="600"/>
              </a:spcAft>
            </a:pPr>
            <a:r>
              <a:rPr lang="en-GB" sz="3600" b="1">
                <a:solidFill>
                  <a:schemeClr val="bg1"/>
                </a:solidFill>
                <a:latin typeface="Arial" panose="020B0604020202020204" pitchFamily="34" charset="0"/>
              </a:rPr>
              <a:t>Key metrics &amp; </a:t>
            </a:r>
          </a:p>
          <a:p>
            <a:pPr algn="ctr">
              <a:spcAft>
                <a:spcPts val="600"/>
              </a:spcAft>
            </a:pPr>
            <a:r>
              <a:rPr lang="en-GB" sz="3600" b="1">
                <a:solidFill>
                  <a:schemeClr val="bg1"/>
                </a:solidFill>
                <a:latin typeface="Arial" panose="020B0604020202020204" pitchFamily="34" charset="0"/>
              </a:rPr>
              <a:t>On Premise visitation</a:t>
            </a:r>
          </a:p>
        </p:txBody>
      </p:sp>
      <p:sp>
        <p:nvSpPr>
          <p:cNvPr id="2" name="Oval 1">
            <a:extLst>
              <a:ext uri="{FF2B5EF4-FFF2-40B4-BE49-F238E27FC236}">
                <a16:creationId xmlns:a16="http://schemas.microsoft.com/office/drawing/2014/main" id="{80EBEE94-A8FE-53CD-0ECC-868DF9E62676}"/>
              </a:ext>
            </a:extLst>
          </p:cNvPr>
          <p:cNvSpPr/>
          <p:nvPr/>
        </p:nvSpPr>
        <p:spPr>
          <a:xfrm>
            <a:off x="-530161" y="197963"/>
            <a:ext cx="5565600" cy="55665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a:p>
        </p:txBody>
      </p:sp>
      <p:sp>
        <p:nvSpPr>
          <p:cNvPr id="3" name="Text Placeholder 11">
            <a:extLst>
              <a:ext uri="{FF2B5EF4-FFF2-40B4-BE49-F238E27FC236}">
                <a16:creationId xmlns:a16="http://schemas.microsoft.com/office/drawing/2014/main" id="{007CDD3E-60D9-C297-03CE-AE84A0490431}"/>
              </a:ext>
            </a:extLst>
          </p:cNvPr>
          <p:cNvSpPr txBox="1">
            <a:spLocks/>
          </p:cNvSpPr>
          <p:nvPr/>
        </p:nvSpPr>
        <p:spPr>
          <a:xfrm>
            <a:off x="0" y="1240287"/>
            <a:ext cx="4674637" cy="3375916"/>
          </a:xfrm>
          <a:prstGeom prst="ellipse">
            <a:avLst/>
          </a:prstGeom>
          <a:noFill/>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bg1"/>
                </a:solidFill>
                <a:latin typeface="HK Grotesk SemiBold" pitchFamily="50" charset="0"/>
                <a:ea typeface="+mn-ea"/>
                <a:cs typeface="+mn-cs"/>
              </a:defRPr>
            </a:lvl1pPr>
            <a:lvl2pPr marL="457200" indent="0" algn="ctr" defTabSz="914400" rtl="0" eaLnBrk="1" latinLnBrk="0" hangingPunct="1">
              <a:lnSpc>
                <a:spcPct val="100000"/>
              </a:lnSpc>
              <a:spcBef>
                <a:spcPts val="0"/>
              </a:spcBef>
              <a:spcAft>
                <a:spcPts val="600"/>
              </a:spcAft>
              <a:buSzPct val="100000"/>
              <a:buFont typeface="Arial" panose="020B0604020202020204" pitchFamily="34" charset="0"/>
              <a:buNone/>
              <a:defRPr sz="3600" kern="1200">
                <a:solidFill>
                  <a:schemeClr val="bg1"/>
                </a:solidFill>
                <a:latin typeface="+mj-lt"/>
                <a:ea typeface="+mn-ea"/>
                <a:cs typeface="+mn-cs"/>
              </a:defRPr>
            </a:lvl2pPr>
            <a:lvl3pPr marL="914400" indent="0" algn="ctr" defTabSz="914400" rtl="0" eaLnBrk="1" latinLnBrk="0" hangingPunct="1">
              <a:lnSpc>
                <a:spcPct val="100000"/>
              </a:lnSpc>
              <a:spcBef>
                <a:spcPts val="0"/>
              </a:spcBef>
              <a:spcAft>
                <a:spcPts val="600"/>
              </a:spcAft>
              <a:buFont typeface="Arial" panose="020B0604020202020204" pitchFamily="34" charset="0"/>
              <a:buNone/>
              <a:defRPr sz="3600" kern="1200">
                <a:solidFill>
                  <a:schemeClr val="bg1"/>
                </a:solidFill>
                <a:latin typeface="+mj-lt"/>
                <a:ea typeface="+mn-ea"/>
                <a:cs typeface="+mn-cs"/>
              </a:defRPr>
            </a:lvl3pPr>
            <a:lvl4pPr marL="1371600" indent="0" algn="ctr" defTabSz="914400" rtl="0" eaLnBrk="1" latinLnBrk="0" hangingPunct="1">
              <a:lnSpc>
                <a:spcPct val="100000"/>
              </a:lnSpc>
              <a:spcBef>
                <a:spcPts val="0"/>
              </a:spcBef>
              <a:spcAft>
                <a:spcPts val="600"/>
              </a:spcAft>
              <a:buFont typeface="Arial" panose="020B0604020202020204" pitchFamily="34" charset="0"/>
              <a:buNone/>
              <a:defRPr sz="3600" kern="1200">
                <a:solidFill>
                  <a:schemeClr val="bg1"/>
                </a:solidFill>
                <a:latin typeface="+mj-lt"/>
                <a:ea typeface="+mn-ea"/>
                <a:cs typeface="+mn-cs"/>
              </a:defRPr>
            </a:lvl4pPr>
            <a:lvl5pPr marL="1828800" indent="0" algn="ctr" defTabSz="914400" rtl="0" eaLnBrk="1" latinLnBrk="0" hangingPunct="1">
              <a:lnSpc>
                <a:spcPct val="100000"/>
              </a:lnSpc>
              <a:spcBef>
                <a:spcPts val="0"/>
              </a:spcBef>
              <a:spcAft>
                <a:spcPts val="600"/>
              </a:spcAft>
              <a:buFont typeface="Arial" panose="020B0604020202020204" pitchFamily="34" charset="0"/>
              <a:buNone/>
              <a:defRPr sz="3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rPr>
              <a:t>Indices </a:t>
            </a:r>
            <a:r>
              <a:rPr lang="en-GB" dirty="0" err="1">
                <a:latin typeface="Arial" panose="020B0604020202020204" pitchFamily="34" charset="0"/>
              </a:rPr>
              <a:t>Clés</a:t>
            </a:r>
            <a:r>
              <a:rPr lang="en-GB" dirty="0">
                <a:latin typeface="Arial" panose="020B0604020202020204" pitchFamily="34" charset="0"/>
              </a:rPr>
              <a:t> &amp; </a:t>
            </a:r>
            <a:r>
              <a:rPr lang="en-GB" dirty="0" err="1">
                <a:latin typeface="Arial" panose="020B0604020202020204" pitchFamily="34" charset="0"/>
              </a:rPr>
              <a:t>Fréquentation</a:t>
            </a:r>
            <a:r>
              <a:rPr lang="en-GB" dirty="0">
                <a:latin typeface="Arial" panose="020B0604020202020204" pitchFamily="34" charset="0"/>
              </a:rPr>
              <a:t> </a:t>
            </a:r>
            <a:r>
              <a:rPr lang="en-GB" dirty="0" err="1">
                <a:latin typeface="Arial" panose="020B0604020202020204" pitchFamily="34" charset="0"/>
              </a:rPr>
              <a:t>en</a:t>
            </a:r>
            <a:r>
              <a:rPr lang="en-GB" dirty="0">
                <a:latin typeface="Arial" panose="020B0604020202020204" pitchFamily="34" charset="0"/>
              </a:rPr>
              <a:t> CHR</a:t>
            </a:r>
          </a:p>
        </p:txBody>
      </p:sp>
    </p:spTree>
    <p:extLst>
      <p:ext uri="{BB962C8B-B14F-4D97-AF65-F5344CB8AC3E}">
        <p14:creationId xmlns:p14="http://schemas.microsoft.com/office/powerpoint/2010/main" val="276527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bar with shelves of liquor and a painting on the wall&#10;&#10;Description automatically generated">
            <a:extLst>
              <a:ext uri="{FF2B5EF4-FFF2-40B4-BE49-F238E27FC236}">
                <a16:creationId xmlns:a16="http://schemas.microsoft.com/office/drawing/2014/main" id="{CBC8DBE6-FCDE-21C0-ECBB-0FAFE18AA51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01" r="101"/>
          <a:stretch/>
        </p:blipFill>
        <p:spPr/>
      </p:pic>
      <p:sp>
        <p:nvSpPr>
          <p:cNvPr id="8" name="Rectangle 7">
            <a:extLst>
              <a:ext uri="{FF2B5EF4-FFF2-40B4-BE49-F238E27FC236}">
                <a16:creationId xmlns:a16="http://schemas.microsoft.com/office/drawing/2014/main" id="{CDD5E5B0-9FF3-62B1-1D6E-64107822F4A5}"/>
              </a:ext>
            </a:extLst>
          </p:cNvPr>
          <p:cNvSpPr/>
          <p:nvPr/>
        </p:nvSpPr>
        <p:spPr>
          <a:xfrm>
            <a:off x="4234667" y="6142258"/>
            <a:ext cx="7668000" cy="215444"/>
          </a:xfrm>
          <a:prstGeom prst="rect">
            <a:avLst/>
          </a:prstGeom>
        </p:spPr>
        <p:txBody>
          <a:bodyPr wrap="square">
            <a:spAutoFit/>
          </a:bodyPr>
          <a:lstStyle/>
          <a:p>
            <a:pPr algn="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 Sample: 750 – 752</a:t>
            </a:r>
          </a:p>
        </p:txBody>
      </p:sp>
      <p:sp>
        <p:nvSpPr>
          <p:cNvPr id="17" name="TextBox 16">
            <a:extLst>
              <a:ext uri="{FF2B5EF4-FFF2-40B4-BE49-F238E27FC236}">
                <a16:creationId xmlns:a16="http://schemas.microsoft.com/office/drawing/2014/main" id="{CBE65F1A-FA11-8359-A506-F6660E9A2716}"/>
              </a:ext>
            </a:extLst>
          </p:cNvPr>
          <p:cNvSpPr txBox="1"/>
          <p:nvPr/>
        </p:nvSpPr>
        <p:spPr>
          <a:xfrm>
            <a:off x="-7276" y="0"/>
            <a:ext cx="4269103" cy="461665"/>
          </a:xfrm>
          <a:prstGeom prst="rect">
            <a:avLst/>
          </a:prstGeom>
          <a:solidFill>
            <a:schemeClr val="bg1"/>
          </a:solidFill>
        </p:spPr>
        <p:txBody>
          <a:bodyPr wrap="square" rtlCol="0">
            <a:spAutoFit/>
          </a:bodyPr>
          <a:lstStyle/>
          <a:p>
            <a:pPr algn="ctr"/>
            <a:r>
              <a:rPr lang="en-GB" sz="2400" b="1" dirty="0">
                <a:solidFill>
                  <a:schemeClr val="accent2"/>
                </a:solidFill>
                <a:latin typeface="Arial" panose="020B0604020202020204" pitchFamily="34" charset="0"/>
              </a:rPr>
              <a:t>RÉTROSPECTIVE</a:t>
            </a:r>
          </a:p>
        </p:txBody>
      </p:sp>
      <p:sp>
        <p:nvSpPr>
          <p:cNvPr id="2" name="Rectangle 1">
            <a:extLst>
              <a:ext uri="{FF2B5EF4-FFF2-40B4-BE49-F238E27FC236}">
                <a16:creationId xmlns:a16="http://schemas.microsoft.com/office/drawing/2014/main" id="{598D5560-9A65-3FEC-C9AC-6A0897E507F7}"/>
              </a:ext>
            </a:extLst>
          </p:cNvPr>
          <p:cNvSpPr/>
          <p:nvPr/>
        </p:nvSpPr>
        <p:spPr>
          <a:xfrm>
            <a:off x="8660349" y="2729153"/>
            <a:ext cx="2923953" cy="387914"/>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5"/>
                </a:solidFill>
                <a:latin typeface="Arial" panose="020B0604020202020204" pitchFamily="34" charset="0"/>
              </a:rPr>
              <a:t>+2pts </a:t>
            </a:r>
            <a:r>
              <a:rPr lang="en-GB" sz="1400" dirty="0">
                <a:solidFill>
                  <a:srgbClr val="000000"/>
                </a:solidFill>
                <a:latin typeface="Arial" panose="020B0604020202020204" pitchFamily="34" charset="0"/>
              </a:rPr>
              <a:t>vs An-1</a:t>
            </a:r>
          </a:p>
        </p:txBody>
      </p:sp>
      <p:sp>
        <p:nvSpPr>
          <p:cNvPr id="5" name="Text Placeholder 2">
            <a:extLst>
              <a:ext uri="{FF2B5EF4-FFF2-40B4-BE49-F238E27FC236}">
                <a16:creationId xmlns:a16="http://schemas.microsoft.com/office/drawing/2014/main" id="{B322CBE8-A50C-E01B-52CB-36BAA3F376BA}"/>
              </a:ext>
            </a:extLst>
          </p:cNvPr>
          <p:cNvSpPr txBox="1">
            <a:spLocks/>
          </p:cNvSpPr>
          <p:nvPr/>
        </p:nvSpPr>
        <p:spPr>
          <a:xfrm>
            <a:off x="8708813" y="468204"/>
            <a:ext cx="3222625" cy="1570037"/>
          </a:xfrm>
          <a:prstGeom prst="rect">
            <a:avLst/>
          </a:prstGeom>
        </p:spPr>
        <p:txBody>
          <a:bodyPr lIns="91440" tIns="45720" rIns="91440" bIns="45720" anchor="t"/>
          <a:lstStyle>
            <a:lvl1pPr indent="0">
              <a:lnSpc>
                <a:spcPct val="90000"/>
              </a:lnSpc>
              <a:spcBef>
                <a:spcPts val="1000"/>
              </a:spcBef>
              <a:buFont typeface="Arial" panose="020B0604020202020204" pitchFamily="34" charset="0"/>
              <a:buNone/>
              <a:defRPr sz="11500">
                <a:solidFill>
                  <a:schemeClr val="accent2"/>
                </a:solidFill>
                <a:latin typeface="+mj-lt"/>
              </a:defRPr>
            </a:lvl1pPr>
            <a:lvl2pPr indent="0">
              <a:lnSpc>
                <a:spcPct val="90000"/>
              </a:lnSpc>
              <a:spcBef>
                <a:spcPts val="500"/>
              </a:spcBef>
              <a:buFont typeface="Arial" panose="020B0604020202020204" pitchFamily="34" charset="0"/>
              <a:buNone/>
              <a:defRPr sz="2400">
                <a:solidFill>
                  <a:schemeClr val="accent4"/>
                </a:solidFill>
              </a:defRPr>
            </a:lvl2pPr>
            <a:lvl3pPr indent="0">
              <a:lnSpc>
                <a:spcPct val="90000"/>
              </a:lnSpc>
              <a:spcBef>
                <a:spcPts val="500"/>
              </a:spcBef>
              <a:buFont typeface="Arial" panose="020B0604020202020204" pitchFamily="34" charset="0"/>
              <a:buNone/>
              <a:defRPr sz="2000">
                <a:solidFill>
                  <a:schemeClr val="accent4"/>
                </a:solidFill>
              </a:defRPr>
            </a:lvl3pPr>
            <a:lvl4pPr indent="0">
              <a:lnSpc>
                <a:spcPct val="90000"/>
              </a:lnSpc>
              <a:spcBef>
                <a:spcPts val="500"/>
              </a:spcBef>
              <a:buFont typeface="Arial" panose="020B0604020202020204" pitchFamily="34" charset="0"/>
              <a:buNone/>
              <a:defRPr>
                <a:solidFill>
                  <a:schemeClr val="accent4"/>
                </a:solidFill>
              </a:defRPr>
            </a:lvl4pPr>
            <a:lvl5pPr indent="0">
              <a:lnSpc>
                <a:spcPct val="90000"/>
              </a:lnSpc>
              <a:spcBef>
                <a:spcPts val="500"/>
              </a:spcBef>
              <a:buFont typeface="Arial" panose="020B0604020202020204" pitchFamily="34" charset="0"/>
              <a:buNone/>
              <a:defRPr>
                <a:solidFill>
                  <a:schemeClr val="accent4"/>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accent4"/>
                </a:solidFill>
                <a:latin typeface="Arial" panose="020B0604020202020204" pitchFamily="34" charset="0"/>
              </a:rPr>
              <a:t>88%</a:t>
            </a:r>
          </a:p>
        </p:txBody>
      </p:sp>
      <p:sp>
        <p:nvSpPr>
          <p:cNvPr id="7" name="Text Placeholder 4">
            <a:extLst>
              <a:ext uri="{FF2B5EF4-FFF2-40B4-BE49-F238E27FC236}">
                <a16:creationId xmlns:a16="http://schemas.microsoft.com/office/drawing/2014/main" id="{31AD7B0B-904A-C5EA-CF41-86B8BDCCCD13}"/>
              </a:ext>
            </a:extLst>
          </p:cNvPr>
          <p:cNvSpPr txBox="1">
            <a:spLocks/>
          </p:cNvSpPr>
          <p:nvPr/>
        </p:nvSpPr>
        <p:spPr>
          <a:xfrm>
            <a:off x="4796902" y="3009712"/>
            <a:ext cx="3222625" cy="1570037"/>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1500" dirty="0">
                <a:solidFill>
                  <a:schemeClr val="bg2"/>
                </a:solidFill>
                <a:latin typeface="Arial" panose="020B0604020202020204" pitchFamily="34" charset="0"/>
              </a:rPr>
              <a:t>48%</a:t>
            </a:r>
          </a:p>
        </p:txBody>
      </p:sp>
      <p:pic>
        <p:nvPicPr>
          <p:cNvPr id="12" name="Picture 11">
            <a:extLst>
              <a:ext uri="{FF2B5EF4-FFF2-40B4-BE49-F238E27FC236}">
                <a16:creationId xmlns:a16="http://schemas.microsoft.com/office/drawing/2014/main" id="{464A56C2-C4CD-A6C4-8D86-A0F6F7FF39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3574" y="493669"/>
            <a:ext cx="1924851" cy="1924851"/>
          </a:xfrm>
          <a:prstGeom prst="rect">
            <a:avLst/>
          </a:prstGeom>
        </p:spPr>
      </p:pic>
      <p:pic>
        <p:nvPicPr>
          <p:cNvPr id="15" name="Picture 14">
            <a:extLst>
              <a:ext uri="{FF2B5EF4-FFF2-40B4-BE49-F238E27FC236}">
                <a16:creationId xmlns:a16="http://schemas.microsoft.com/office/drawing/2014/main" id="{3F06940B-6C45-DE1E-6BE9-E01731882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9899" y="3642753"/>
            <a:ext cx="1924851" cy="1924851"/>
          </a:xfrm>
          <a:prstGeom prst="rect">
            <a:avLst/>
          </a:prstGeom>
          <a:solidFill>
            <a:schemeClr val="bg1"/>
          </a:solidFill>
        </p:spPr>
      </p:pic>
      <p:sp>
        <p:nvSpPr>
          <p:cNvPr id="9" name="Rectangle 8">
            <a:extLst>
              <a:ext uri="{FF2B5EF4-FFF2-40B4-BE49-F238E27FC236}">
                <a16:creationId xmlns:a16="http://schemas.microsoft.com/office/drawing/2014/main" id="{3DCE8E6D-43B2-399C-359F-5BB128999632}"/>
              </a:ext>
            </a:extLst>
          </p:cNvPr>
          <p:cNvSpPr/>
          <p:nvPr/>
        </p:nvSpPr>
        <p:spPr>
          <a:xfrm>
            <a:off x="4561367" y="5091238"/>
            <a:ext cx="3466214" cy="416427"/>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0000"/>
                </a:solidFill>
                <a:latin typeface="Arial" panose="020B0604020202020204" pitchFamily="34" charset="0"/>
              </a:rPr>
              <a:t>-4pts</a:t>
            </a:r>
            <a:r>
              <a:rPr lang="en-GB" sz="1400" dirty="0">
                <a:solidFill>
                  <a:schemeClr val="accent5"/>
                </a:solidFill>
                <a:latin typeface="Arial" panose="020B0604020202020204" pitchFamily="34" charset="0"/>
              </a:rPr>
              <a:t> </a:t>
            </a:r>
            <a:r>
              <a:rPr lang="en-GB" sz="1400" dirty="0">
                <a:solidFill>
                  <a:schemeClr val="tx1"/>
                </a:solidFill>
                <a:latin typeface="Arial" panose="020B0604020202020204" pitchFamily="34" charset="0"/>
              </a:rPr>
              <a:t>vs An-1</a:t>
            </a:r>
          </a:p>
        </p:txBody>
      </p:sp>
      <p:sp>
        <p:nvSpPr>
          <p:cNvPr id="4" name="Text Placeholder 3">
            <a:extLst>
              <a:ext uri="{FF2B5EF4-FFF2-40B4-BE49-F238E27FC236}">
                <a16:creationId xmlns:a16="http://schemas.microsoft.com/office/drawing/2014/main" id="{16BFA04D-FA90-1B64-AD7B-35FE6144E3E7}"/>
              </a:ext>
            </a:extLst>
          </p:cNvPr>
          <p:cNvSpPr txBox="1">
            <a:spLocks/>
          </p:cNvSpPr>
          <p:nvPr/>
        </p:nvSpPr>
        <p:spPr>
          <a:xfrm>
            <a:off x="7570615" y="2058634"/>
            <a:ext cx="4514850" cy="719772"/>
          </a:xfrm>
          <a:prstGeom prst="rect">
            <a:avLst/>
          </a:prstGeom>
        </p:spPr>
        <p:txBody>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i="0" dirty="0">
                <a:solidFill>
                  <a:srgbClr val="FFB500"/>
                </a:solidFill>
                <a:latin typeface="+mn-lt"/>
              </a:rPr>
              <a:t>Des </a:t>
            </a:r>
            <a:r>
              <a:rPr lang="en-GB" sz="1800" i="0" dirty="0" err="1">
                <a:solidFill>
                  <a:srgbClr val="FFB500"/>
                </a:solidFill>
                <a:latin typeface="+mn-lt"/>
              </a:rPr>
              <a:t>consommateurs</a:t>
            </a:r>
            <a:r>
              <a:rPr lang="en-GB" sz="1800" i="0" dirty="0">
                <a:solidFill>
                  <a:srgbClr val="FFB500"/>
                </a:solidFill>
                <a:latin typeface="+mn-lt"/>
              </a:rPr>
              <a:t> </a:t>
            </a:r>
            <a:r>
              <a:rPr lang="en-GB" sz="1800" i="0" dirty="0" err="1">
                <a:solidFill>
                  <a:srgbClr val="FFB500"/>
                </a:solidFill>
                <a:latin typeface="+mn-lt"/>
              </a:rPr>
              <a:t>sont</a:t>
            </a:r>
            <a:r>
              <a:rPr lang="en-GB" sz="1800" i="0" dirty="0">
                <a:solidFill>
                  <a:srgbClr val="FFB500"/>
                </a:solidFill>
                <a:latin typeface="+mn-lt"/>
              </a:rPr>
              <a:t> </a:t>
            </a:r>
            <a:r>
              <a:rPr lang="en-GB" sz="1800" b="1" i="0" u="sng" dirty="0" err="1">
                <a:solidFill>
                  <a:srgbClr val="FFB500"/>
                </a:solidFill>
                <a:latin typeface="+mn-lt"/>
              </a:rPr>
              <a:t>sortis</a:t>
            </a:r>
            <a:r>
              <a:rPr lang="en-GB" sz="1800" b="1" i="0" u="sng" dirty="0">
                <a:solidFill>
                  <a:srgbClr val="FFB500"/>
                </a:solidFill>
                <a:latin typeface="+mn-lt"/>
              </a:rPr>
              <a:t> manger</a:t>
            </a:r>
            <a:r>
              <a:rPr lang="en-GB" sz="1800" i="0" dirty="0">
                <a:solidFill>
                  <a:srgbClr val="FFB500"/>
                </a:solidFill>
                <a:latin typeface="+mn-lt"/>
              </a:rPr>
              <a:t> au </a:t>
            </a:r>
            <a:r>
              <a:rPr lang="en-GB" sz="1800" i="0" dirty="0" err="1">
                <a:solidFill>
                  <a:srgbClr val="FFB500"/>
                </a:solidFill>
                <a:latin typeface="+mn-lt"/>
              </a:rPr>
              <a:t>cours</a:t>
            </a:r>
            <a:r>
              <a:rPr lang="en-GB" sz="1800" i="0" dirty="0">
                <a:solidFill>
                  <a:srgbClr val="FFB500"/>
                </a:solidFill>
                <a:latin typeface="+mn-lt"/>
              </a:rPr>
              <a:t> du </a:t>
            </a:r>
            <a:r>
              <a:rPr lang="en-GB" sz="1800" i="0" dirty="0" err="1">
                <a:solidFill>
                  <a:srgbClr val="FFB500"/>
                </a:solidFill>
                <a:latin typeface="+mn-lt"/>
              </a:rPr>
              <a:t>mois</a:t>
            </a:r>
            <a:r>
              <a:rPr lang="en-GB" sz="1800" i="0" dirty="0">
                <a:solidFill>
                  <a:srgbClr val="FFB500"/>
                </a:solidFill>
                <a:latin typeface="+mn-lt"/>
              </a:rPr>
              <a:t> dernier</a:t>
            </a:r>
          </a:p>
        </p:txBody>
      </p:sp>
      <p:sp>
        <p:nvSpPr>
          <p:cNvPr id="10" name="Text Placeholder 5">
            <a:extLst>
              <a:ext uri="{FF2B5EF4-FFF2-40B4-BE49-F238E27FC236}">
                <a16:creationId xmlns:a16="http://schemas.microsoft.com/office/drawing/2014/main" id="{4F65DDB2-3A96-5839-8B9F-A22832AD8138}"/>
              </a:ext>
            </a:extLst>
          </p:cNvPr>
          <p:cNvSpPr txBox="1">
            <a:spLocks/>
          </p:cNvSpPr>
          <p:nvPr/>
        </p:nvSpPr>
        <p:spPr>
          <a:xfrm>
            <a:off x="4007776" y="4399520"/>
            <a:ext cx="4197153" cy="719772"/>
          </a:xfrm>
          <a:prstGeom prst="rect">
            <a:avLst/>
          </a:prstGeom>
        </p:spPr>
        <p:txBody>
          <a:bodyPr anchor="t"/>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bg2"/>
                </a:solidFill>
              </a:rPr>
              <a:t>Des consommateurs sont </a:t>
            </a:r>
            <a:r>
              <a:rPr lang="fr-FR" b="1" u="sng">
                <a:solidFill>
                  <a:schemeClr val="bg2"/>
                </a:solidFill>
              </a:rPr>
              <a:t>sortis boire</a:t>
            </a:r>
            <a:r>
              <a:rPr lang="fr-FR">
                <a:solidFill>
                  <a:schemeClr val="bg2"/>
                </a:solidFill>
              </a:rPr>
              <a:t> un verre au cours du mois dernier</a:t>
            </a:r>
          </a:p>
        </p:txBody>
      </p:sp>
    </p:spTree>
    <p:extLst>
      <p:ext uri="{BB962C8B-B14F-4D97-AF65-F5344CB8AC3E}">
        <p14:creationId xmlns:p14="http://schemas.microsoft.com/office/powerpoint/2010/main" val="102039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cars parked on a street&#10;&#10;Description automatically generated">
            <a:extLst>
              <a:ext uri="{FF2B5EF4-FFF2-40B4-BE49-F238E27FC236}">
                <a16:creationId xmlns:a16="http://schemas.microsoft.com/office/drawing/2014/main" id="{3E3EB175-9CD6-3DB2-DE12-55787109676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35" r="6135"/>
          <a:stretch/>
        </p:blipFill>
        <p:spPr/>
      </p:pic>
      <p:sp>
        <p:nvSpPr>
          <p:cNvPr id="8" name="Rectangle 7">
            <a:extLst>
              <a:ext uri="{FF2B5EF4-FFF2-40B4-BE49-F238E27FC236}">
                <a16:creationId xmlns:a16="http://schemas.microsoft.com/office/drawing/2014/main" id="{41DA685A-69E1-ACC2-446C-EAE7BAD06317}"/>
              </a:ext>
            </a:extLst>
          </p:cNvPr>
          <p:cNvSpPr/>
          <p:nvPr/>
        </p:nvSpPr>
        <p:spPr>
          <a:xfrm>
            <a:off x="1122658" y="2653748"/>
            <a:ext cx="2878282"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K Grotesk Light"/>
              <a:ea typeface="+mn-ea"/>
              <a:cs typeface="+mn-cs"/>
            </a:endParaRPr>
          </a:p>
        </p:txBody>
      </p:sp>
      <p:sp>
        <p:nvSpPr>
          <p:cNvPr id="9" name="TextBox 8">
            <a:extLst>
              <a:ext uri="{FF2B5EF4-FFF2-40B4-BE49-F238E27FC236}">
                <a16:creationId xmlns:a16="http://schemas.microsoft.com/office/drawing/2014/main" id="{E07F9A60-9CC2-265C-B1BE-4864A44C419B}"/>
              </a:ext>
            </a:extLst>
          </p:cNvPr>
          <p:cNvSpPr txBox="1"/>
          <p:nvPr/>
        </p:nvSpPr>
        <p:spPr>
          <a:xfrm>
            <a:off x="1151251" y="2921169"/>
            <a:ext cx="2825325" cy="1015663"/>
          </a:xfrm>
          <a:prstGeom prst="rect">
            <a:avLst/>
          </a:prstGeom>
          <a:solidFill>
            <a:schemeClr val="bg1"/>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1" dirty="0">
                <a:latin typeface="Arial" panose="020B0604020202020204" pitchFamily="34" charset="0"/>
              </a:rPr>
              <a:t>97% </a:t>
            </a:r>
            <a:r>
              <a:rPr lang="fr-FR" sz="1400" b="1" i="1" dirty="0">
                <a:latin typeface="Arial" panose="020B0604020202020204" pitchFamily="34" charset="0"/>
              </a:rPr>
              <a:t>des personnes sont sorties en CHR ce mois-ci​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i="1" dirty="0">
              <a:solidFill>
                <a:srgbClr val="FF0000"/>
              </a:solidFill>
              <a:latin typeface="Arial" panose="020B0604020202020204" pitchFamily="34" charset="0"/>
            </a:endParaRPr>
          </a:p>
          <a:p>
            <a:pPr algn="ctr">
              <a:defRPr/>
            </a:pPr>
            <a:r>
              <a:rPr lang="en-GB" sz="1600" b="1" i="1" dirty="0">
                <a:solidFill>
                  <a:schemeClr val="accent4"/>
                </a:solidFill>
                <a:latin typeface="Arial" panose="020B0604020202020204" pitchFamily="34" charset="0"/>
              </a:rPr>
              <a:t>=0pt</a:t>
            </a:r>
            <a:r>
              <a:rPr lang="en-GB" sz="1600" i="1" dirty="0">
                <a:solidFill>
                  <a:schemeClr val="accent4"/>
                </a:solidFill>
                <a:latin typeface="Arial" panose="020B0604020202020204" pitchFamily="34" charset="0"/>
              </a:rPr>
              <a:t> </a:t>
            </a:r>
            <a:r>
              <a:rPr lang="en-GB" sz="1600" i="1" dirty="0">
                <a:solidFill>
                  <a:srgbClr val="414041"/>
                </a:solidFill>
                <a:latin typeface="Arial" panose="020B0604020202020204" pitchFamily="34" charset="0"/>
              </a:rPr>
              <a:t>vs An-1</a:t>
            </a:r>
          </a:p>
        </p:txBody>
      </p:sp>
      <p:sp>
        <p:nvSpPr>
          <p:cNvPr id="11" name="TextBox 10">
            <a:extLst>
              <a:ext uri="{FF2B5EF4-FFF2-40B4-BE49-F238E27FC236}">
                <a16:creationId xmlns:a16="http://schemas.microsoft.com/office/drawing/2014/main" id="{C736A22A-A9BD-E12D-687A-C0C6E287CEFB}"/>
              </a:ext>
            </a:extLst>
          </p:cNvPr>
          <p:cNvSpPr txBox="1"/>
          <p:nvPr/>
        </p:nvSpPr>
        <p:spPr>
          <a:xfrm>
            <a:off x="10569" y="0"/>
            <a:ext cx="4129518" cy="461665"/>
          </a:xfrm>
          <a:prstGeom prst="rect">
            <a:avLst/>
          </a:prstGeom>
          <a:solidFill>
            <a:schemeClr val="bg1"/>
          </a:solidFill>
        </p:spPr>
        <p:txBody>
          <a:bodyPr wrap="square" rtlCol="0">
            <a:spAutoFit/>
          </a:bodyPr>
          <a:lstStyle/>
          <a:p>
            <a:pPr algn="ctr"/>
            <a:r>
              <a:rPr lang="en-GB" sz="2400" b="1" dirty="0">
                <a:solidFill>
                  <a:schemeClr val="accent2"/>
                </a:solidFill>
                <a:latin typeface="Arial" panose="020B0604020202020204" pitchFamily="34" charset="0"/>
              </a:rPr>
              <a:t>RÉTROSPECTIVE</a:t>
            </a:r>
          </a:p>
        </p:txBody>
      </p:sp>
      <p:pic>
        <p:nvPicPr>
          <p:cNvPr id="12" name="Picture 11">
            <a:extLst>
              <a:ext uri="{FF2B5EF4-FFF2-40B4-BE49-F238E27FC236}">
                <a16:creationId xmlns:a16="http://schemas.microsoft.com/office/drawing/2014/main" id="{AE1BCF20-A103-33AC-3D0E-80CF7DD124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0387" y="2081348"/>
            <a:ext cx="421241" cy="421241"/>
          </a:xfrm>
          <a:prstGeom prst="rect">
            <a:avLst/>
          </a:prstGeom>
        </p:spPr>
      </p:pic>
      <p:pic>
        <p:nvPicPr>
          <p:cNvPr id="13" name="Picture 12">
            <a:extLst>
              <a:ext uri="{FF2B5EF4-FFF2-40B4-BE49-F238E27FC236}">
                <a16:creationId xmlns:a16="http://schemas.microsoft.com/office/drawing/2014/main" id="{67A5DA0C-1241-AFF0-46EA-0D9EBAC402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0387" y="3726211"/>
            <a:ext cx="421241" cy="421241"/>
          </a:xfrm>
          <a:prstGeom prst="rect">
            <a:avLst/>
          </a:prstGeom>
        </p:spPr>
      </p:pic>
      <p:sp>
        <p:nvSpPr>
          <p:cNvPr id="4" name="Rectangle 3">
            <a:extLst>
              <a:ext uri="{FF2B5EF4-FFF2-40B4-BE49-F238E27FC236}">
                <a16:creationId xmlns:a16="http://schemas.microsoft.com/office/drawing/2014/main" id="{B2E5D304-09A0-F790-355D-8DDBA24539BA}"/>
              </a:ext>
            </a:extLst>
          </p:cNvPr>
          <p:cNvSpPr/>
          <p:nvPr/>
        </p:nvSpPr>
        <p:spPr>
          <a:xfrm>
            <a:off x="4361416" y="6140678"/>
            <a:ext cx="7632000" cy="215444"/>
          </a:xfrm>
          <a:prstGeom prst="rect">
            <a:avLst/>
          </a:prstGeom>
        </p:spPr>
        <p:txBody>
          <a:bodyPr wrap="square">
            <a:spAutoFit/>
          </a:bodyPr>
          <a:lstStyle/>
          <a:p>
            <a:pPr algn="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750 </a:t>
            </a:r>
          </a:p>
        </p:txBody>
      </p:sp>
      <p:sp>
        <p:nvSpPr>
          <p:cNvPr id="14" name="Text Placeholder 14">
            <a:extLst>
              <a:ext uri="{FF2B5EF4-FFF2-40B4-BE49-F238E27FC236}">
                <a16:creationId xmlns:a16="http://schemas.microsoft.com/office/drawing/2014/main" id="{1881DD4C-43CC-B56A-5E79-3540AFC026D6}"/>
              </a:ext>
            </a:extLst>
          </p:cNvPr>
          <p:cNvSpPr txBox="1">
            <a:spLocks/>
          </p:cNvSpPr>
          <p:nvPr/>
        </p:nvSpPr>
        <p:spPr>
          <a:xfrm>
            <a:off x="4007703" y="1291970"/>
            <a:ext cx="8191499" cy="6338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0" i="1" dirty="0" err="1">
                <a:solidFill>
                  <a:srgbClr val="000000"/>
                </a:solidFill>
                <a:latin typeface="Arial" panose="020B0604020202020204" pitchFamily="34" charset="0"/>
              </a:rPr>
              <a:t>Visites</a:t>
            </a:r>
            <a:r>
              <a:rPr lang="en-GB" sz="1600" b="0" i="1" dirty="0">
                <a:solidFill>
                  <a:srgbClr val="000000"/>
                </a:solidFill>
                <a:latin typeface="Arial" panose="020B0604020202020204" pitchFamily="34" charset="0"/>
              </a:rPr>
              <a:t> dans les </a:t>
            </a:r>
            <a:r>
              <a:rPr lang="en-GB" sz="1600" b="0" i="1" dirty="0" err="1">
                <a:solidFill>
                  <a:srgbClr val="000000"/>
                </a:solidFill>
                <a:latin typeface="Arial" panose="020B0604020202020204" pitchFamily="34" charset="0"/>
              </a:rPr>
              <a:t>établissements</a:t>
            </a:r>
            <a:r>
              <a:rPr lang="en-GB" sz="1600" b="0" i="1" dirty="0">
                <a:solidFill>
                  <a:srgbClr val="000000"/>
                </a:solidFill>
                <a:latin typeface="Arial" panose="020B0604020202020204" pitchFamily="34" charset="0"/>
              </a:rPr>
              <a:t> CHR</a:t>
            </a:r>
          </a:p>
        </p:txBody>
      </p:sp>
      <p:sp>
        <p:nvSpPr>
          <p:cNvPr id="17" name="Text Placeholder 43">
            <a:extLst>
              <a:ext uri="{FF2B5EF4-FFF2-40B4-BE49-F238E27FC236}">
                <a16:creationId xmlns:a16="http://schemas.microsoft.com/office/drawing/2014/main" id="{43EE660C-8DDE-4132-87A1-70BF04A8DC06}"/>
              </a:ext>
            </a:extLst>
          </p:cNvPr>
          <p:cNvSpPr txBox="1">
            <a:spLocks/>
          </p:cNvSpPr>
          <p:nvPr/>
        </p:nvSpPr>
        <p:spPr>
          <a:xfrm>
            <a:off x="4085785" y="367447"/>
            <a:ext cx="7612688" cy="633843"/>
          </a:xfrm>
          <a:prstGeom prst="rect">
            <a:avLst/>
          </a:prstGeom>
        </p:spPr>
        <p:txBody>
          <a:bodyPr vert="horz" lIns="0" tIns="45720" rIns="0" bIns="45720" rtlCol="0">
            <a:noAutofit/>
          </a:bodyPr>
          <a:lstStyle>
            <a:defPPr>
              <a:defRPr lang="en-US"/>
            </a:defPPr>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tx2"/>
                </a:solidFill>
                <a:latin typeface="HK Grotesk" pitchFamily="50" charset="0"/>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fr-FR" sz="2400" dirty="0">
                <a:solidFill>
                  <a:srgbClr val="414041"/>
                </a:solidFill>
                <a:latin typeface="HK Grotesk"/>
              </a:rPr>
              <a:t>FRÉQUENTATION DES ÉTABLISSEMENTS AU COURS DES DERNIERS MOIS </a:t>
            </a:r>
            <a:endParaRPr lang="en-US" sz="2400" dirty="0"/>
          </a:p>
        </p:txBody>
      </p:sp>
      <p:grpSp>
        <p:nvGrpSpPr>
          <p:cNvPr id="25" name="Groupe 24">
            <a:extLst>
              <a:ext uri="{FF2B5EF4-FFF2-40B4-BE49-F238E27FC236}">
                <a16:creationId xmlns:a16="http://schemas.microsoft.com/office/drawing/2014/main" id="{ECD189FC-CBBF-6F62-D556-C1C1BA1E006F}"/>
              </a:ext>
            </a:extLst>
          </p:cNvPr>
          <p:cNvGrpSpPr/>
          <p:nvPr/>
        </p:nvGrpSpPr>
        <p:grpSpPr>
          <a:xfrm>
            <a:off x="4496613" y="898553"/>
            <a:ext cx="7213679" cy="4957232"/>
            <a:chOff x="4496613" y="898553"/>
            <a:chExt cx="7213679" cy="4957232"/>
          </a:xfrm>
        </p:grpSpPr>
        <p:graphicFrame>
          <p:nvGraphicFramePr>
            <p:cNvPr id="10" name="Chart 9">
              <a:extLst>
                <a:ext uri="{FF2B5EF4-FFF2-40B4-BE49-F238E27FC236}">
                  <a16:creationId xmlns:a16="http://schemas.microsoft.com/office/drawing/2014/main" id="{5B3EA332-5AF5-1001-C1F1-2A67867ABAC4}"/>
                </a:ext>
              </a:extLst>
            </p:cNvPr>
            <p:cNvGraphicFramePr/>
            <p:nvPr>
              <p:extLst>
                <p:ext uri="{D42A27DB-BD31-4B8C-83A1-F6EECF244321}">
                  <p14:modId xmlns:p14="http://schemas.microsoft.com/office/powerpoint/2010/main" val="293046629"/>
                </p:ext>
              </p:extLst>
            </p:nvPr>
          </p:nvGraphicFramePr>
          <p:xfrm>
            <a:off x="4496613" y="898553"/>
            <a:ext cx="7213679" cy="49572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Image 18">
              <a:extLst>
                <a:ext uri="{FF2B5EF4-FFF2-40B4-BE49-F238E27FC236}">
                  <a16:creationId xmlns:a16="http://schemas.microsoft.com/office/drawing/2014/main" id="{D87C5ED8-06E6-9947-A571-E3319E979206}"/>
                </a:ext>
              </a:extLst>
            </p:cNvPr>
            <p:cNvPicPr>
              <a:picLocks noChangeAspect="1"/>
            </p:cNvPicPr>
            <p:nvPr/>
          </p:nvPicPr>
          <p:blipFill>
            <a:blip r:embed="rId7"/>
            <a:srcRect l="7517" t="-2788"/>
            <a:stretch/>
          </p:blipFill>
          <p:spPr>
            <a:xfrm>
              <a:off x="4786549" y="4899097"/>
              <a:ext cx="6211160" cy="283967"/>
            </a:xfrm>
            <a:prstGeom prst="rect">
              <a:avLst/>
            </a:prstGeom>
          </p:spPr>
        </p:pic>
        <p:pic>
          <p:nvPicPr>
            <p:cNvPr id="24" name="Image 23">
              <a:extLst>
                <a:ext uri="{FF2B5EF4-FFF2-40B4-BE49-F238E27FC236}">
                  <a16:creationId xmlns:a16="http://schemas.microsoft.com/office/drawing/2014/main" id="{EFE71C98-334C-48B7-809A-03A20C3238C0}"/>
                </a:ext>
              </a:extLst>
            </p:cNvPr>
            <p:cNvPicPr>
              <a:picLocks noChangeAspect="1"/>
            </p:cNvPicPr>
            <p:nvPr/>
          </p:nvPicPr>
          <p:blipFill>
            <a:blip r:embed="rId7"/>
            <a:srcRect l="7517" t="-2788" r="85466"/>
            <a:stretch/>
          </p:blipFill>
          <p:spPr>
            <a:xfrm>
              <a:off x="10968309" y="4899097"/>
              <a:ext cx="471251" cy="283967"/>
            </a:xfrm>
            <a:prstGeom prst="rect">
              <a:avLst/>
            </a:prstGeom>
          </p:spPr>
        </p:pic>
      </p:grpSp>
    </p:spTree>
    <p:extLst>
      <p:ext uri="{BB962C8B-B14F-4D97-AF65-F5344CB8AC3E}">
        <p14:creationId xmlns:p14="http://schemas.microsoft.com/office/powerpoint/2010/main" val="1095751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A717420-8567-95FB-034A-0D8B27CD7DAF}"/>
              </a:ext>
            </a:extLst>
          </p:cNvPr>
          <p:cNvGraphicFramePr/>
          <p:nvPr>
            <p:extLst>
              <p:ext uri="{D42A27DB-BD31-4B8C-83A1-F6EECF244321}">
                <p14:modId xmlns:p14="http://schemas.microsoft.com/office/powerpoint/2010/main" val="4274475992"/>
              </p:ext>
            </p:extLst>
          </p:nvPr>
        </p:nvGraphicFramePr>
        <p:xfrm>
          <a:off x="729800" y="2007704"/>
          <a:ext cx="7211560" cy="3999229"/>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Placeholder 16" descr="A group of people sitting at tables in a restaurant&#10;&#10;Description automatically generated">
            <a:extLst>
              <a:ext uri="{FF2B5EF4-FFF2-40B4-BE49-F238E27FC236}">
                <a16:creationId xmlns:a16="http://schemas.microsoft.com/office/drawing/2014/main" id="{C31633E8-C6B2-6C73-A992-4F097404310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9265" r="9265"/>
          <a:stretch/>
        </p:blipFill>
        <p:spPr/>
      </p:pic>
      <p:pic>
        <p:nvPicPr>
          <p:cNvPr id="12" name="Picture 11" descr="A black background with a black square&#10;&#10;Description automatically generated with medium confidence">
            <a:extLst>
              <a:ext uri="{FF2B5EF4-FFF2-40B4-BE49-F238E27FC236}">
                <a16:creationId xmlns:a16="http://schemas.microsoft.com/office/drawing/2014/main" id="{CCAEE6D5-1794-FEF2-D4F6-AEF21A072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58" y="2791011"/>
            <a:ext cx="536208" cy="536208"/>
          </a:xfrm>
          <a:prstGeom prst="rect">
            <a:avLst/>
          </a:prstGeom>
        </p:spPr>
      </p:pic>
      <p:pic>
        <p:nvPicPr>
          <p:cNvPr id="3" name="Picture 2">
            <a:extLst>
              <a:ext uri="{FF2B5EF4-FFF2-40B4-BE49-F238E27FC236}">
                <a16:creationId xmlns:a16="http://schemas.microsoft.com/office/drawing/2014/main" id="{764ABD3A-394E-25C5-1FF9-F4B879A3EF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167" y="5088164"/>
            <a:ext cx="421241" cy="421241"/>
          </a:xfrm>
          <a:prstGeom prst="rect">
            <a:avLst/>
          </a:prstGeom>
        </p:spPr>
      </p:pic>
      <p:pic>
        <p:nvPicPr>
          <p:cNvPr id="4" name="Picture 3">
            <a:extLst>
              <a:ext uri="{FF2B5EF4-FFF2-40B4-BE49-F238E27FC236}">
                <a16:creationId xmlns:a16="http://schemas.microsoft.com/office/drawing/2014/main" id="{B31A1B85-255E-C4B4-E94A-205FF75067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5167" y="3947356"/>
            <a:ext cx="421241" cy="421241"/>
          </a:xfrm>
          <a:prstGeom prst="rect">
            <a:avLst/>
          </a:prstGeom>
        </p:spPr>
      </p:pic>
      <p:sp>
        <p:nvSpPr>
          <p:cNvPr id="9" name="Rectangle 8">
            <a:extLst>
              <a:ext uri="{FF2B5EF4-FFF2-40B4-BE49-F238E27FC236}">
                <a16:creationId xmlns:a16="http://schemas.microsoft.com/office/drawing/2014/main" id="{03FF7324-D546-7829-5F1A-86564514A7F4}"/>
              </a:ext>
            </a:extLst>
          </p:cNvPr>
          <p:cNvSpPr/>
          <p:nvPr/>
        </p:nvSpPr>
        <p:spPr>
          <a:xfrm>
            <a:off x="967285" y="6134068"/>
            <a:ext cx="6909648"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364 - 727</a:t>
            </a:r>
          </a:p>
        </p:txBody>
      </p:sp>
      <p:sp>
        <p:nvSpPr>
          <p:cNvPr id="13" name="Speech Bubble: Rectangle 12">
            <a:extLst>
              <a:ext uri="{FF2B5EF4-FFF2-40B4-BE49-F238E27FC236}">
                <a16:creationId xmlns:a16="http://schemas.microsoft.com/office/drawing/2014/main" id="{9EC56CC5-E12D-8BE5-7CFB-D2241CD7902F}"/>
              </a:ext>
            </a:extLst>
          </p:cNvPr>
          <p:cNvSpPr/>
          <p:nvPr/>
        </p:nvSpPr>
        <p:spPr>
          <a:xfrm>
            <a:off x="1081186" y="3429000"/>
            <a:ext cx="2136754" cy="274782"/>
          </a:xfrm>
          <a:prstGeom prst="wedgeRectCallout">
            <a:avLst>
              <a:gd name="adj1" fmla="val -22210"/>
              <a:gd name="adj2" fmla="val -64453"/>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rgbClr val="FF0000"/>
                </a:solidFill>
                <a:latin typeface="Arial" panose="020B0604020202020204" pitchFamily="34" charset="0"/>
              </a:rPr>
              <a:t>-1pt </a:t>
            </a:r>
            <a:r>
              <a:rPr lang="en-GB" sz="1200" dirty="0">
                <a:solidFill>
                  <a:schemeClr val="tx1"/>
                </a:solidFill>
                <a:latin typeface="Arial" panose="020B0604020202020204" pitchFamily="34" charset="0"/>
              </a:rPr>
              <a:t>vs An-1</a:t>
            </a:r>
          </a:p>
        </p:txBody>
      </p:sp>
      <p:sp>
        <p:nvSpPr>
          <p:cNvPr id="18" name="Speech Bubble: Rectangle 17">
            <a:extLst>
              <a:ext uri="{FF2B5EF4-FFF2-40B4-BE49-F238E27FC236}">
                <a16:creationId xmlns:a16="http://schemas.microsoft.com/office/drawing/2014/main" id="{B5A76C67-F69E-0603-2440-A6E99E30B183}"/>
              </a:ext>
            </a:extLst>
          </p:cNvPr>
          <p:cNvSpPr/>
          <p:nvPr/>
        </p:nvSpPr>
        <p:spPr>
          <a:xfrm>
            <a:off x="5536654" y="3429000"/>
            <a:ext cx="2248788" cy="274782"/>
          </a:xfrm>
          <a:prstGeom prst="wedgeRectCallout">
            <a:avLst>
              <a:gd name="adj1" fmla="val 21653"/>
              <a:gd name="adj2" fmla="val -66680"/>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chemeClr val="accent5"/>
                </a:solidFill>
                <a:latin typeface="Arial" panose="020B0604020202020204" pitchFamily="34" charset="0"/>
              </a:rPr>
              <a:t>+3pts</a:t>
            </a:r>
            <a:r>
              <a:rPr lang="en-GB" sz="1200" dirty="0">
                <a:solidFill>
                  <a:srgbClr val="00B050"/>
                </a:solidFill>
                <a:latin typeface="Arial" panose="020B0604020202020204" pitchFamily="34" charset="0"/>
              </a:rPr>
              <a:t> </a:t>
            </a:r>
            <a:r>
              <a:rPr lang="en-GB" sz="1200" dirty="0">
                <a:solidFill>
                  <a:schemeClr val="tx1"/>
                </a:solidFill>
                <a:latin typeface="Arial" panose="020B0604020202020204" pitchFamily="34" charset="0"/>
              </a:rPr>
              <a:t>vs An-1</a:t>
            </a:r>
          </a:p>
        </p:txBody>
      </p:sp>
      <p:sp>
        <p:nvSpPr>
          <p:cNvPr id="5" name="Speech Bubble: Rectangle 4">
            <a:extLst>
              <a:ext uri="{FF2B5EF4-FFF2-40B4-BE49-F238E27FC236}">
                <a16:creationId xmlns:a16="http://schemas.microsoft.com/office/drawing/2014/main" id="{6504AA2E-A5CE-68C0-F1CD-DAA8B9090696}"/>
              </a:ext>
            </a:extLst>
          </p:cNvPr>
          <p:cNvSpPr/>
          <p:nvPr/>
        </p:nvSpPr>
        <p:spPr>
          <a:xfrm>
            <a:off x="3370530" y="3429000"/>
            <a:ext cx="2103157" cy="274782"/>
          </a:xfrm>
          <a:prstGeom prst="wedgeRectCallout">
            <a:avLst>
              <a:gd name="adj1" fmla="val -22210"/>
              <a:gd name="adj2" fmla="val -64453"/>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rgbClr val="FF0000"/>
                </a:solidFill>
                <a:latin typeface="Arial" panose="020B0604020202020204" pitchFamily="34" charset="0"/>
              </a:rPr>
              <a:t>-2pts </a:t>
            </a:r>
            <a:r>
              <a:rPr lang="en-GB" sz="1200" dirty="0">
                <a:solidFill>
                  <a:schemeClr val="tx1"/>
                </a:solidFill>
                <a:latin typeface="Arial" panose="020B0604020202020204" pitchFamily="34" charset="0"/>
              </a:rPr>
              <a:t>vs An-1</a:t>
            </a:r>
          </a:p>
        </p:txBody>
      </p:sp>
      <p:sp>
        <p:nvSpPr>
          <p:cNvPr id="8" name="Text Placeholder 1">
            <a:extLst>
              <a:ext uri="{FF2B5EF4-FFF2-40B4-BE49-F238E27FC236}">
                <a16:creationId xmlns:a16="http://schemas.microsoft.com/office/drawing/2014/main" id="{363AB482-96D2-0BCB-6A0F-6510EA8B5843}"/>
              </a:ext>
            </a:extLst>
          </p:cNvPr>
          <p:cNvSpPr txBox="1">
            <a:spLocks/>
          </p:cNvSpPr>
          <p:nvPr/>
        </p:nvSpPr>
        <p:spPr>
          <a:xfrm>
            <a:off x="146382" y="188971"/>
            <a:ext cx="7736166" cy="414641"/>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fr-FR" sz="2400" b="1">
                <a:solidFill>
                  <a:srgbClr val="414041"/>
                </a:solidFill>
                <a:latin typeface="HK Grotesk"/>
              </a:rPr>
              <a:t>À QUELLE FRÉQUENCE VOUS ÊTES-VOUS RENDU(E) DANS DES BARS, RESTAURANTS ET LIEUX SIMILAIRES AU COURS DU MOIS ÉCOULÉ ?</a:t>
            </a:r>
          </a:p>
        </p:txBody>
      </p:sp>
      <p:sp>
        <p:nvSpPr>
          <p:cNvPr id="10" name="Text Placeholder 14">
            <a:extLst>
              <a:ext uri="{FF2B5EF4-FFF2-40B4-BE49-F238E27FC236}">
                <a16:creationId xmlns:a16="http://schemas.microsoft.com/office/drawing/2014/main" id="{835EAF75-55A3-279D-8226-6FEDF69606D0}"/>
              </a:ext>
            </a:extLst>
          </p:cNvPr>
          <p:cNvSpPr txBox="1">
            <a:spLocks/>
          </p:cNvSpPr>
          <p:nvPr/>
        </p:nvSpPr>
        <p:spPr>
          <a:xfrm>
            <a:off x="0" y="1270881"/>
            <a:ext cx="8001000" cy="414642"/>
          </a:xfrm>
          <a:prstGeom prst="rect">
            <a:avLst/>
          </a:prstGeom>
        </p:spPr>
        <p:txBody>
          <a:bodyPr vert="horz" lIns="0" tIns="45720" rIns="0" bIns="45720" rtlCol="0">
            <a:noAutofit/>
          </a:bodyPr>
          <a:lstStyle>
            <a:defPPr>
              <a:defRPr lang="en-US"/>
            </a:defPPr>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tx2"/>
                </a:solidFill>
                <a:latin typeface="HK Grotesk" pitchFamily="50" charset="0"/>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0" i="1"/>
              <a:t>Fréquence de visite en CHR le mois dernier</a:t>
            </a:r>
          </a:p>
        </p:txBody>
      </p:sp>
    </p:spTree>
    <p:extLst>
      <p:ext uri="{BB962C8B-B14F-4D97-AF65-F5344CB8AC3E}">
        <p14:creationId xmlns:p14="http://schemas.microsoft.com/office/powerpoint/2010/main" val="147619505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5A7EE21-5E5C-0DD5-4E0E-CFFE94A2C6FD}"/>
              </a:ext>
            </a:extLst>
          </p:cNvPr>
          <p:cNvGraphicFramePr/>
          <p:nvPr>
            <p:extLst>
              <p:ext uri="{D42A27DB-BD31-4B8C-83A1-F6EECF244321}">
                <p14:modId xmlns:p14="http://schemas.microsoft.com/office/powerpoint/2010/main" val="3926665609"/>
              </p:ext>
            </p:extLst>
          </p:nvPr>
        </p:nvGraphicFramePr>
        <p:xfrm>
          <a:off x="4008583" y="1583150"/>
          <a:ext cx="8183417" cy="418753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A5B83964-414A-80F5-A7E0-0C079B4921D5}"/>
              </a:ext>
            </a:extLst>
          </p:cNvPr>
          <p:cNvSpPr/>
          <p:nvPr/>
        </p:nvSpPr>
        <p:spPr>
          <a:xfrm>
            <a:off x="4841507" y="6154465"/>
            <a:ext cx="696870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727 - 7</a:t>
            </a:r>
            <a:r>
              <a:rPr lang="en-US" sz="800" i="1" dirty="0">
                <a:solidFill>
                  <a:schemeClr val="tx2"/>
                </a:solidFill>
                <a:latin typeface="Arial" panose="020B0604020202020204" pitchFamily="34" charset="0"/>
              </a:rPr>
              <a:t>26</a:t>
            </a:r>
            <a:endPar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endParaRPr>
          </a:p>
        </p:txBody>
      </p:sp>
      <p:pic>
        <p:nvPicPr>
          <p:cNvPr id="11" name="Picture Placeholder 10" descr="A small restaurant with tables and chairs&#10;&#10;Description automatically generated">
            <a:extLst>
              <a:ext uri="{FF2B5EF4-FFF2-40B4-BE49-F238E27FC236}">
                <a16:creationId xmlns:a16="http://schemas.microsoft.com/office/drawing/2014/main" id="{6A3B8BB7-5DE2-D9C0-E511-A6AD66088E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100" r="7100"/>
          <a:stretch/>
        </p:blipFill>
        <p:spPr/>
      </p:pic>
      <p:sp>
        <p:nvSpPr>
          <p:cNvPr id="4" name="Text Placeholder 9">
            <a:extLst>
              <a:ext uri="{FF2B5EF4-FFF2-40B4-BE49-F238E27FC236}">
                <a16:creationId xmlns:a16="http://schemas.microsoft.com/office/drawing/2014/main" id="{A296119E-26C9-4F4C-18F2-CE2228002241}"/>
              </a:ext>
            </a:extLst>
          </p:cNvPr>
          <p:cNvSpPr txBox="1">
            <a:spLocks/>
          </p:cNvSpPr>
          <p:nvPr/>
        </p:nvSpPr>
        <p:spPr>
          <a:xfrm>
            <a:off x="4385158" y="191417"/>
            <a:ext cx="7393708" cy="1007954"/>
          </a:xfrm>
          <a:prstGeom prst="rect">
            <a:avLst/>
          </a:prstGeom>
        </p:spPr>
        <p:txBody>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2"/>
                </a:solidFill>
                <a:latin typeface="HK Grotes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fr-FR" sz="2400" b="1" i="0">
                <a:solidFill>
                  <a:srgbClr val="414041"/>
                </a:solidFill>
                <a:latin typeface="HK Grotesk SemiBold (Headings)"/>
              </a:rPr>
              <a:t>QUEL(S) JOUR(S) DE LA SEMAINE AVEZ-VOUS FRÉQUENTÉ UN BAR, UN RESTAURANT OU UN AUTRE LIEU SIMILAIRE AU COURS DU MOIS ÉCOULÉ ?​</a:t>
            </a:r>
            <a:endParaRPr lang="en-GB" sz="2400" b="1" i="0"/>
          </a:p>
        </p:txBody>
      </p:sp>
      <p:sp>
        <p:nvSpPr>
          <p:cNvPr id="9" name="Text Placeholder 14">
            <a:extLst>
              <a:ext uri="{FF2B5EF4-FFF2-40B4-BE49-F238E27FC236}">
                <a16:creationId xmlns:a16="http://schemas.microsoft.com/office/drawing/2014/main" id="{641DB045-AEC5-ACD5-87C1-8E08942C856C}"/>
              </a:ext>
            </a:extLst>
          </p:cNvPr>
          <p:cNvSpPr txBox="1">
            <a:spLocks/>
          </p:cNvSpPr>
          <p:nvPr/>
        </p:nvSpPr>
        <p:spPr>
          <a:xfrm>
            <a:off x="3887956" y="1466158"/>
            <a:ext cx="8183417" cy="633843"/>
          </a:xfrm>
          <a:prstGeom prst="rect">
            <a:avLst/>
          </a:prstGeom>
        </p:spPr>
        <p:txBody>
          <a:bodyPr vert="horz" lIns="0" tIns="45720" rIns="0" bIns="45720" rtlCol="0">
            <a:noAutofit/>
          </a:bodyPr>
          <a:lstStyle>
            <a:defPPr>
              <a:defRPr lang="en-US"/>
            </a:defPPr>
            <a:lvl1pPr marL="0" indent="0" algn="l" defTabSz="914400" rtl="0" eaLnBrk="1" latinLnBrk="0" hangingPunct="1">
              <a:lnSpc>
                <a:spcPct val="100000"/>
              </a:lnSpc>
              <a:spcBef>
                <a:spcPts val="0"/>
              </a:spcBef>
              <a:spcAft>
                <a:spcPts val="600"/>
              </a:spcAft>
              <a:buFont typeface="Arial" panose="020B0604020202020204" pitchFamily="34" charset="0"/>
              <a:buNone/>
              <a:defRPr sz="3600" b="1" kern="1200">
                <a:solidFill>
                  <a:schemeClr val="tx2"/>
                </a:solidFill>
                <a:latin typeface="HK Grotesk" pitchFamily="50" charset="0"/>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0" i="1"/>
              <a:t>Fréquentation des établissements selon les jours de la semaine (vs an-1)</a:t>
            </a:r>
          </a:p>
        </p:txBody>
      </p:sp>
    </p:spTree>
    <p:extLst>
      <p:ext uri="{BB962C8B-B14F-4D97-AF65-F5344CB8AC3E}">
        <p14:creationId xmlns:p14="http://schemas.microsoft.com/office/powerpoint/2010/main" val="178835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c 18">
            <a:extLst>
              <a:ext uri="{FF2B5EF4-FFF2-40B4-BE49-F238E27FC236}">
                <a16:creationId xmlns:a16="http://schemas.microsoft.com/office/drawing/2014/main" id="{B042CCE9-23BC-7D9E-1A2B-AAC9528D4714}"/>
              </a:ext>
            </a:extLst>
          </p:cNvPr>
          <p:cNvSpPr/>
          <p:nvPr/>
        </p:nvSpPr>
        <p:spPr>
          <a:xfrm>
            <a:off x="619432" y="2123520"/>
            <a:ext cx="11188772" cy="5493783"/>
          </a:xfrm>
          <a:prstGeom prst="arc">
            <a:avLst>
              <a:gd name="adj1" fmla="val 10806714"/>
              <a:gd name="adj2" fmla="val 0"/>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aphicFrame>
        <p:nvGraphicFramePr>
          <p:cNvPr id="4" name="Chart 3">
            <a:extLst>
              <a:ext uri="{FF2B5EF4-FFF2-40B4-BE49-F238E27FC236}">
                <a16:creationId xmlns:a16="http://schemas.microsoft.com/office/drawing/2014/main" id="{7A830AEC-B165-74AC-2CFF-FC38501B75B0}"/>
              </a:ext>
            </a:extLst>
          </p:cNvPr>
          <p:cNvGraphicFramePr/>
          <p:nvPr>
            <p:extLst>
              <p:ext uri="{D42A27DB-BD31-4B8C-83A1-F6EECF244321}">
                <p14:modId xmlns:p14="http://schemas.microsoft.com/office/powerpoint/2010/main" val="3506929949"/>
              </p:ext>
            </p:extLst>
          </p:nvPr>
        </p:nvGraphicFramePr>
        <p:xfrm>
          <a:off x="357188" y="1816745"/>
          <a:ext cx="11477624" cy="3875341"/>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descr="A yellow sun with black background&#10;&#10;Description automatically generated">
            <a:extLst>
              <a:ext uri="{FF2B5EF4-FFF2-40B4-BE49-F238E27FC236}">
                <a16:creationId xmlns:a16="http://schemas.microsoft.com/office/drawing/2014/main" id="{678DAE1B-DF89-A015-BB7D-64571B162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07" y="2234889"/>
            <a:ext cx="829977" cy="829977"/>
          </a:xfrm>
          <a:prstGeom prst="rect">
            <a:avLst/>
          </a:prstGeom>
        </p:spPr>
      </p:pic>
      <p:pic>
        <p:nvPicPr>
          <p:cNvPr id="23" name="Picture 22" descr="A crescent moon with dots&#10;&#10;Description automatically generated">
            <a:extLst>
              <a:ext uri="{FF2B5EF4-FFF2-40B4-BE49-F238E27FC236}">
                <a16:creationId xmlns:a16="http://schemas.microsoft.com/office/drawing/2014/main" id="{721978AB-FAA2-4843-D571-A87719F72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948" y="2234889"/>
            <a:ext cx="829977" cy="829977"/>
          </a:xfrm>
          <a:prstGeom prst="rect">
            <a:avLst/>
          </a:prstGeom>
        </p:spPr>
      </p:pic>
      <p:sp>
        <p:nvSpPr>
          <p:cNvPr id="2" name="Rectangle 1">
            <a:extLst>
              <a:ext uri="{FF2B5EF4-FFF2-40B4-BE49-F238E27FC236}">
                <a16:creationId xmlns:a16="http://schemas.microsoft.com/office/drawing/2014/main" id="{0E71ABE2-DC98-EA9F-5D87-8C4FE086AD18}"/>
              </a:ext>
            </a:extLst>
          </p:cNvPr>
          <p:cNvSpPr/>
          <p:nvPr/>
        </p:nvSpPr>
        <p:spPr>
          <a:xfrm>
            <a:off x="4261827" y="6165103"/>
            <a:ext cx="7668000"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dirty="0">
                <a:solidFill>
                  <a:schemeClr val="tx2"/>
                </a:solidFill>
                <a:latin typeface="Arial" panose="020B0604020202020204" pitchFamily="34" charset="0"/>
              </a:rPr>
              <a:t>Source: </a:t>
            </a:r>
            <a:r>
              <a:rPr lang="en-GB" sz="800" i="1" dirty="0">
                <a:solidFill>
                  <a:schemeClr val="tx2"/>
                </a:solidFill>
                <a:latin typeface="Arial" panose="020B0604020202020204" pitchFamily="34" charset="0"/>
              </a:rPr>
              <a:t>CGA Monthly On Premise Consumer Pulse Report April 2025 </a:t>
            </a:r>
            <a:r>
              <a:rPr lang="en-US" sz="800" i="1" dirty="0">
                <a:solidFill>
                  <a:schemeClr val="tx2"/>
                </a:solidFill>
                <a:latin typeface="Arial" panose="020B0604020202020204" pitchFamily="34" charset="0"/>
              </a:rPr>
              <a:t>– Sample: </a:t>
            </a:r>
            <a:r>
              <a:rPr kumimoji="0" lang="en-US" sz="800" b="0" i="1" u="none" strike="noStrike" kern="1200" cap="none" spc="0" normalizeH="0" baseline="0" noProof="0" dirty="0">
                <a:ln>
                  <a:noFill/>
                </a:ln>
                <a:solidFill>
                  <a:schemeClr val="tx2"/>
                </a:solidFill>
                <a:effectLst/>
                <a:uLnTx/>
                <a:uFillTx/>
                <a:latin typeface="Arial" panose="020B0604020202020204" pitchFamily="34" charset="0"/>
                <a:ea typeface="+mn-ea"/>
                <a:cs typeface="+mn-cs"/>
              </a:rPr>
              <a:t>727</a:t>
            </a:r>
          </a:p>
        </p:txBody>
      </p:sp>
      <p:sp>
        <p:nvSpPr>
          <p:cNvPr id="3" name="Text Placeholder 14">
            <a:extLst>
              <a:ext uri="{FF2B5EF4-FFF2-40B4-BE49-F238E27FC236}">
                <a16:creationId xmlns:a16="http://schemas.microsoft.com/office/drawing/2014/main" id="{D421D6E8-13A4-A5C5-7D0E-F35C3B29FDB4}"/>
              </a:ext>
            </a:extLst>
          </p:cNvPr>
          <p:cNvSpPr txBox="1">
            <a:spLocks/>
          </p:cNvSpPr>
          <p:nvPr/>
        </p:nvSpPr>
        <p:spPr>
          <a:xfrm>
            <a:off x="0" y="1268863"/>
            <a:ext cx="12192000" cy="381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i="1" dirty="0">
                <a:solidFill>
                  <a:schemeClr val="tx2"/>
                </a:solidFill>
                <a:latin typeface="Arial" panose="020B0604020202020204" pitchFamily="34" charset="0"/>
              </a:rPr>
              <a:t>Moments de la </a:t>
            </a:r>
            <a:r>
              <a:rPr lang="en-GB" sz="1600" i="1" dirty="0" err="1">
                <a:solidFill>
                  <a:schemeClr val="tx2"/>
                </a:solidFill>
                <a:latin typeface="Arial" panose="020B0604020202020204" pitchFamily="34" charset="0"/>
              </a:rPr>
              <a:t>journée</a:t>
            </a:r>
            <a:r>
              <a:rPr lang="en-GB" sz="1600" i="1" dirty="0">
                <a:solidFill>
                  <a:schemeClr val="tx2"/>
                </a:solidFill>
                <a:latin typeface="Arial" panose="020B0604020202020204" pitchFamily="34" charset="0"/>
              </a:rPr>
              <a:t> pour </a:t>
            </a:r>
            <a:r>
              <a:rPr lang="en-GB" sz="1600" i="1" dirty="0" err="1">
                <a:solidFill>
                  <a:schemeClr val="tx2"/>
                </a:solidFill>
                <a:latin typeface="Arial" panose="020B0604020202020204" pitchFamily="34" charset="0"/>
              </a:rPr>
              <a:t>sortir</a:t>
            </a:r>
            <a:r>
              <a:rPr lang="en-GB" sz="1600" i="1" dirty="0">
                <a:solidFill>
                  <a:schemeClr val="tx2"/>
                </a:solidFill>
                <a:latin typeface="Arial" panose="020B0604020202020204" pitchFamily="34" charset="0"/>
              </a:rPr>
              <a:t> </a:t>
            </a:r>
            <a:r>
              <a:rPr lang="en-GB" sz="1600" i="1" dirty="0" err="1">
                <a:solidFill>
                  <a:schemeClr val="tx2"/>
                </a:solidFill>
                <a:latin typeface="Arial" panose="020B0604020202020204" pitchFamily="34" charset="0"/>
              </a:rPr>
              <a:t>en</a:t>
            </a:r>
            <a:r>
              <a:rPr lang="en-GB" sz="1600" i="1" dirty="0">
                <a:solidFill>
                  <a:schemeClr val="tx2"/>
                </a:solidFill>
                <a:latin typeface="Arial" panose="020B0604020202020204" pitchFamily="34" charset="0"/>
              </a:rPr>
              <a:t> CHR</a:t>
            </a:r>
          </a:p>
        </p:txBody>
      </p:sp>
      <p:sp>
        <p:nvSpPr>
          <p:cNvPr id="5" name="Speech Bubble: Rectangle 4">
            <a:extLst>
              <a:ext uri="{FF2B5EF4-FFF2-40B4-BE49-F238E27FC236}">
                <a16:creationId xmlns:a16="http://schemas.microsoft.com/office/drawing/2014/main" id="{D139CB37-CC16-8469-EF4D-DC02F89CCD19}"/>
              </a:ext>
            </a:extLst>
          </p:cNvPr>
          <p:cNvSpPr/>
          <p:nvPr/>
        </p:nvSpPr>
        <p:spPr>
          <a:xfrm>
            <a:off x="923538" y="4183209"/>
            <a:ext cx="1607152" cy="390534"/>
          </a:xfrm>
          <a:prstGeom prst="wedgeRectCallout">
            <a:avLst>
              <a:gd name="adj1" fmla="val -21469"/>
              <a:gd name="adj2" fmla="val 90929"/>
            </a:avLst>
          </a:prstGeom>
          <a:solidFill>
            <a:schemeClr val="tx2"/>
          </a:solidFill>
          <a:ln w="19050">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chemeClr val="accent5"/>
                </a:solidFill>
                <a:latin typeface="Arial" panose="020B0604020202020204" pitchFamily="34" charset="0"/>
              </a:rPr>
              <a:t>+2pts</a:t>
            </a:r>
            <a:r>
              <a:rPr lang="en-GB" sz="1200" b="1" dirty="0">
                <a:solidFill>
                  <a:schemeClr val="accent4"/>
                </a:solidFill>
                <a:latin typeface="Arial" panose="020B0604020202020204" pitchFamily="34" charset="0"/>
              </a:rPr>
              <a:t> </a:t>
            </a:r>
            <a:r>
              <a:rPr lang="en-GB" sz="1200" dirty="0">
                <a:solidFill>
                  <a:schemeClr val="bg1"/>
                </a:solidFill>
                <a:latin typeface="Arial" panose="020B0604020202020204" pitchFamily="34" charset="0"/>
              </a:rPr>
              <a:t>vs Mars</a:t>
            </a:r>
          </a:p>
        </p:txBody>
      </p:sp>
      <p:sp>
        <p:nvSpPr>
          <p:cNvPr id="6" name="Speech Bubble: Rectangle 5">
            <a:extLst>
              <a:ext uri="{FF2B5EF4-FFF2-40B4-BE49-F238E27FC236}">
                <a16:creationId xmlns:a16="http://schemas.microsoft.com/office/drawing/2014/main" id="{EDBF30C2-7DB4-F2A2-DBFC-9F6420C9A10C}"/>
              </a:ext>
            </a:extLst>
          </p:cNvPr>
          <p:cNvSpPr/>
          <p:nvPr/>
        </p:nvSpPr>
        <p:spPr>
          <a:xfrm>
            <a:off x="2857113" y="3322002"/>
            <a:ext cx="1607152" cy="390534"/>
          </a:xfrm>
          <a:prstGeom prst="wedgeRectCallout">
            <a:avLst>
              <a:gd name="adj1" fmla="val -21469"/>
              <a:gd name="adj2" fmla="val 90929"/>
            </a:avLst>
          </a:prstGeom>
          <a:solidFill>
            <a:schemeClr val="tx2"/>
          </a:solidFill>
          <a:ln w="19050">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chemeClr val="accent5"/>
                </a:solidFill>
                <a:latin typeface="Arial" panose="020B0604020202020204" pitchFamily="34" charset="0"/>
              </a:rPr>
              <a:t>+3pts</a:t>
            </a:r>
            <a:r>
              <a:rPr lang="en-GB" sz="1200" b="1" dirty="0">
                <a:solidFill>
                  <a:schemeClr val="accent4"/>
                </a:solidFill>
                <a:latin typeface="Arial" panose="020B0604020202020204" pitchFamily="34" charset="0"/>
              </a:rPr>
              <a:t> </a:t>
            </a:r>
            <a:r>
              <a:rPr lang="en-GB" sz="1200" dirty="0">
                <a:solidFill>
                  <a:schemeClr val="bg1"/>
                </a:solidFill>
                <a:latin typeface="Arial" panose="020B0604020202020204" pitchFamily="34" charset="0"/>
              </a:rPr>
              <a:t>vs Mars</a:t>
            </a:r>
          </a:p>
        </p:txBody>
      </p:sp>
      <p:sp>
        <p:nvSpPr>
          <p:cNvPr id="7" name="Speech Bubble: Rectangle 6">
            <a:extLst>
              <a:ext uri="{FF2B5EF4-FFF2-40B4-BE49-F238E27FC236}">
                <a16:creationId xmlns:a16="http://schemas.microsoft.com/office/drawing/2014/main" id="{2898CA26-4CE8-E268-2048-4B22752A4FC2}"/>
              </a:ext>
            </a:extLst>
          </p:cNvPr>
          <p:cNvSpPr/>
          <p:nvPr/>
        </p:nvSpPr>
        <p:spPr>
          <a:xfrm>
            <a:off x="6529082" y="3705555"/>
            <a:ext cx="1607152" cy="390534"/>
          </a:xfrm>
          <a:prstGeom prst="wedgeRectCallout">
            <a:avLst>
              <a:gd name="adj1" fmla="val -21469"/>
              <a:gd name="adj2" fmla="val 90929"/>
            </a:avLst>
          </a:prstGeom>
          <a:solidFill>
            <a:schemeClr val="tx2"/>
          </a:solidFill>
          <a:ln w="19050">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solidFill>
                  <a:schemeClr val="accent5"/>
                </a:solidFill>
                <a:latin typeface="Arial" panose="020B0604020202020204" pitchFamily="34" charset="0"/>
              </a:rPr>
              <a:t>+2pts</a:t>
            </a:r>
            <a:r>
              <a:rPr lang="en-GB" sz="1200" b="1" dirty="0">
                <a:solidFill>
                  <a:schemeClr val="accent4"/>
                </a:solidFill>
                <a:latin typeface="Arial" panose="020B0604020202020204" pitchFamily="34" charset="0"/>
              </a:rPr>
              <a:t> </a:t>
            </a:r>
            <a:r>
              <a:rPr lang="en-GB" sz="1200" dirty="0">
                <a:solidFill>
                  <a:schemeClr val="bg1"/>
                </a:solidFill>
                <a:latin typeface="Arial" panose="020B0604020202020204" pitchFamily="34" charset="0"/>
              </a:rPr>
              <a:t>vs Mars</a:t>
            </a:r>
          </a:p>
        </p:txBody>
      </p:sp>
      <p:sp>
        <p:nvSpPr>
          <p:cNvPr id="11" name="TextBox 4">
            <a:extLst>
              <a:ext uri="{FF2B5EF4-FFF2-40B4-BE49-F238E27FC236}">
                <a16:creationId xmlns:a16="http://schemas.microsoft.com/office/drawing/2014/main" id="{AE7BBAB4-CBE0-7BE1-AAC8-5A4221CA2416}"/>
              </a:ext>
            </a:extLst>
          </p:cNvPr>
          <p:cNvSpPr txBox="1"/>
          <p:nvPr/>
        </p:nvSpPr>
        <p:spPr>
          <a:xfrm>
            <a:off x="53776" y="201424"/>
            <a:ext cx="11781036" cy="7571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1000"/>
              </a:spcBef>
              <a:defRPr/>
            </a:pPr>
            <a:r>
              <a:rPr lang="en-GB" sz="2400" b="1">
                <a:solidFill>
                  <a:srgbClr val="414041"/>
                </a:solidFill>
                <a:latin typeface="HK Grotesk"/>
              </a:rPr>
              <a:t>A QUEL(S) MOMENT(S) DE LA JOURNÉE VOUS ÊTES-VOUS RENDUS EN CHR AU COURS DU MOIS DERNIER ? </a:t>
            </a:r>
          </a:p>
        </p:txBody>
      </p:sp>
    </p:spTree>
    <p:extLst>
      <p:ext uri="{BB962C8B-B14F-4D97-AF65-F5344CB8AC3E}">
        <p14:creationId xmlns:p14="http://schemas.microsoft.com/office/powerpoint/2010/main" val="104193160"/>
      </p:ext>
    </p:extLst>
  </p:cSld>
  <p:clrMapOvr>
    <a:masterClrMapping/>
  </p:clrMapOvr>
</p:sld>
</file>

<file path=ppt/theme/theme1.xml><?xml version="1.0" encoding="utf-8"?>
<a:theme xmlns:a="http://schemas.openxmlformats.org/drawingml/2006/main" name="Cobranded Theme">
  <a:themeElements>
    <a:clrScheme name="Custom 5">
      <a:dk1>
        <a:srgbClr val="555555"/>
      </a:dk1>
      <a:lt1>
        <a:srgbClr val="FFFFFF"/>
      </a:lt1>
      <a:dk2>
        <a:srgbClr val="060A45"/>
      </a:dk2>
      <a:lt2>
        <a:srgbClr val="2C6DF6"/>
      </a:lt2>
      <a:accent1>
        <a:srgbClr val="30D1FF"/>
      </a:accent1>
      <a:accent2>
        <a:srgbClr val="EF5F17"/>
      </a:accent2>
      <a:accent3>
        <a:srgbClr val="EF5890"/>
      </a:accent3>
      <a:accent4>
        <a:srgbClr val="FFB500"/>
      </a:accent4>
      <a:accent5>
        <a:srgbClr val="59AD00"/>
      </a:accent5>
      <a:accent6>
        <a:srgbClr val="999999"/>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extLst>
    <a:ext uri="{05A4C25C-085E-4340-85A3-A5531E510DB2}">
      <thm15:themeFamily xmlns:thm15="http://schemas.microsoft.com/office/thememl/2012/main" name="Cobranded Theme" id="{3CC13AB8-F077-4F47-A54D-F3A3C39788C9}" vid="{63C08181-59B7-43B9-8B59-AADEB17BC1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CB85EF99731C4388CF2DF704F348E6" ma:contentTypeVersion="6" ma:contentTypeDescription="Create a new document." ma:contentTypeScope="" ma:versionID="aad45747aa853a28b8baf8bd040162cd">
  <xsd:schema xmlns:xsd="http://www.w3.org/2001/XMLSchema" xmlns:xs="http://www.w3.org/2001/XMLSchema" xmlns:p="http://schemas.microsoft.com/office/2006/metadata/properties" xmlns:ns2="8debba0f-8d96-4f29-a40c-fa8ac5bd7a55" xmlns:ns3="543be603-7442-410e-9ee4-979a1d1b6a5a" targetNamespace="http://schemas.microsoft.com/office/2006/metadata/properties" ma:root="true" ma:fieldsID="04036757b1ea03167941378cb4973e65" ns2:_="" ns3:_="">
    <xsd:import namespace="8debba0f-8d96-4f29-a40c-fa8ac5bd7a55"/>
    <xsd:import namespace="543be603-7442-410e-9ee4-979a1d1b6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bba0f-8d96-4f29-a40c-fa8ac5bd7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3be603-7442-410e-9ee4-979a1d1b6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9F719-0D4D-4335-AB25-0632D29D4BEE}">
  <ds:schemaRefs>
    <ds:schemaRef ds:uri="http://schemas.microsoft.com/sharepoint/v3/contenttype/forms"/>
  </ds:schemaRefs>
</ds:datastoreItem>
</file>

<file path=customXml/itemProps2.xml><?xml version="1.0" encoding="utf-8"?>
<ds:datastoreItem xmlns:ds="http://schemas.openxmlformats.org/officeDocument/2006/customXml" ds:itemID="{7F12D03F-F9B4-4923-8722-6BFE8CAAE4F7}">
  <ds:schemaRefs>
    <ds:schemaRef ds:uri="8debba0f-8d96-4f29-a40c-fa8ac5bd7a55"/>
    <ds:schemaRef ds:uri="http://schemas.microsoft.com/office/2006/documentManagement/types"/>
    <ds:schemaRef ds:uri="http://schemas.microsoft.com/office/2006/metadata/properties"/>
    <ds:schemaRef ds:uri="543be603-7442-410e-9ee4-979a1d1b6a5a"/>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BC79EA80-662F-4883-B41A-D7B453BF80B0}">
  <ds:schemaRefs>
    <ds:schemaRef ds:uri="543be603-7442-410e-9ee4-979a1d1b6a5a"/>
    <ds:schemaRef ds:uri="8debba0f-8d96-4f29-a40c-fa8ac5bd7a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1615</TotalTime>
  <Words>1829</Words>
  <Application>Microsoft Office PowerPoint</Application>
  <PresentationFormat>Widescreen</PresentationFormat>
  <Paragraphs>249</Paragraphs>
  <Slides>24</Slides>
  <Notes>11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Cobranded Theme</vt:lpstr>
      <vt:lpstr>PowerPoint Presentation</vt:lpstr>
      <vt:lpstr>Que s’est-il passé en hors-domicile au mois d’avril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Barks</dc:creator>
  <cp:lastModifiedBy>Chloe Renckert</cp:lastModifiedBy>
  <cp:revision>11</cp:revision>
  <dcterms:created xsi:type="dcterms:W3CDTF">2023-10-19T15:25:08Z</dcterms:created>
  <dcterms:modified xsi:type="dcterms:W3CDTF">2025-06-12T13:18:32Z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0x010100D08B34391857C841994858E86026BCB8</vt:lpwstr>
  </property>
</Properties>
</file>